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72" r:id="rId1"/>
  </p:sldMasterIdLst>
  <p:notesMasterIdLst>
    <p:notesMasterId r:id="rId26"/>
  </p:notesMasterIdLst>
  <p:handoutMasterIdLst>
    <p:handoutMasterId r:id="rId27"/>
  </p:handoutMasterIdLst>
  <p:sldIdLst>
    <p:sldId id="264" r:id="rId2"/>
    <p:sldId id="265" r:id="rId3"/>
    <p:sldId id="266" r:id="rId4"/>
    <p:sldId id="267" r:id="rId5"/>
    <p:sldId id="268" r:id="rId6"/>
    <p:sldId id="269" r:id="rId7"/>
    <p:sldId id="280" r:id="rId8"/>
    <p:sldId id="270" r:id="rId9"/>
    <p:sldId id="271" r:id="rId10"/>
    <p:sldId id="272" r:id="rId11"/>
    <p:sldId id="273" r:id="rId12"/>
    <p:sldId id="274" r:id="rId13"/>
    <p:sldId id="275" r:id="rId14"/>
    <p:sldId id="276" r:id="rId15"/>
    <p:sldId id="256" r:id="rId16"/>
    <p:sldId id="279" r:id="rId17"/>
    <p:sldId id="262" r:id="rId18"/>
    <p:sldId id="258" r:id="rId19"/>
    <p:sldId id="259" r:id="rId20"/>
    <p:sldId id="260" r:id="rId21"/>
    <p:sldId id="257" r:id="rId22"/>
    <p:sldId id="263" r:id="rId23"/>
    <p:sldId id="261" r:id="rId24"/>
    <p:sldId id="278" r:id="rId2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5" d="100"/>
          <a:sy n="95" d="100"/>
        </p:scale>
        <p:origin x="-1776"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dirty="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fld id="{D640599D-E5F3-684E-816F-63680B3E5911}" type="datetimeFigureOut">
              <a:rPr lang="en-US"/>
              <a:pPr>
                <a:defRPr/>
              </a:pPr>
              <a:t>1/3/18</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dirty="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6FC321DB-16C0-1045-B6C9-9B0B8030E6C6}" type="slidenum">
              <a:rPr lang="en-US"/>
              <a:pPr>
                <a:defRPr/>
              </a:pPr>
              <a:t>‹#›</a:t>
            </a:fld>
            <a:endParaRPr lang="en-US" dirty="0"/>
          </a:p>
        </p:txBody>
      </p:sp>
    </p:spTree>
    <p:extLst>
      <p:ext uri="{BB962C8B-B14F-4D97-AF65-F5344CB8AC3E}">
        <p14:creationId xmlns:p14="http://schemas.microsoft.com/office/powerpoint/2010/main" val="38956379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F1257EF9-6D8D-3443-9C00-4B5482E93752}" type="datetimeFigureOut">
              <a:rPr lang="en-US" smtClean="0"/>
              <a:t>1/3/18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913E52E9-D593-D34F-8FD6-86ADCF5E8ACE}" type="slidenum">
              <a:rPr lang="en-US" smtClean="0"/>
              <a:t>‹#›</a:t>
            </a:fld>
            <a:endParaRPr lang="en-US"/>
          </a:p>
        </p:txBody>
      </p:sp>
    </p:spTree>
    <p:extLst>
      <p:ext uri="{BB962C8B-B14F-4D97-AF65-F5344CB8AC3E}">
        <p14:creationId xmlns:p14="http://schemas.microsoft.com/office/powerpoint/2010/main" val="10673826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“Bee wolf” means bear!</a:t>
            </a:r>
            <a:endParaRPr lang="en-US" dirty="0"/>
          </a:p>
        </p:txBody>
      </p:sp>
      <p:sp>
        <p:nvSpPr>
          <p:cNvPr id="4" name="Slide Number Placeholder 3"/>
          <p:cNvSpPr>
            <a:spLocks noGrp="1"/>
          </p:cNvSpPr>
          <p:nvPr>
            <p:ph type="sldNum" sz="quarter" idx="10"/>
          </p:nvPr>
        </p:nvSpPr>
        <p:spPr/>
        <p:txBody>
          <a:bodyPr/>
          <a:lstStyle/>
          <a:p>
            <a:fld id="{913E52E9-D593-D34F-8FD6-86ADCF5E8ACE}" type="slidenum">
              <a:rPr lang="en-US" smtClean="0"/>
              <a:t>17</a:t>
            </a:fld>
            <a:endParaRPr lang="en-US"/>
          </a:p>
        </p:txBody>
      </p:sp>
    </p:spTree>
    <p:extLst>
      <p:ext uri="{BB962C8B-B14F-4D97-AF65-F5344CB8AC3E}">
        <p14:creationId xmlns:p14="http://schemas.microsoft.com/office/powerpoint/2010/main" val="1357424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144000" cy="4046538"/>
            <a:chOff x="0" y="1536"/>
            <a:chExt cx="5760" cy="2549"/>
          </a:xfrm>
        </p:grpSpPr>
        <p:sp>
          <p:nvSpPr>
            <p:cNvPr id="5"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fontAlgn="auto">
                <a:spcBef>
                  <a:spcPts val="0"/>
                </a:spcBef>
                <a:spcAft>
                  <a:spcPts val="0"/>
                </a:spcAft>
                <a:defRPr/>
              </a:pPr>
              <a:endParaRPr lang="en-US" dirty="0">
                <a:latin typeface="+mn-lt"/>
                <a:ea typeface="+mn-ea"/>
                <a:cs typeface="+mn-cs"/>
              </a:endParaRPr>
            </a:p>
          </p:txBody>
        </p:sp>
        <p:sp>
          <p:nvSpPr>
            <p:cNvPr id="6"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auto">
                <a:spcBef>
                  <a:spcPts val="0"/>
                </a:spcBef>
                <a:spcAft>
                  <a:spcPts val="0"/>
                </a:spcAft>
                <a:defRPr/>
              </a:pPr>
              <a:endParaRPr lang="en-US" dirty="0">
                <a:latin typeface="+mn-lt"/>
                <a:ea typeface="+mn-ea"/>
                <a:cs typeface="+mn-cs"/>
              </a:endParaRPr>
            </a:p>
          </p:txBody>
        </p:sp>
        <p:sp>
          <p:nvSpPr>
            <p:cNvPr id="9" name="Freeform 7"/>
            <p:cNvSpPr>
              <a:spLocks/>
            </p:cNvSpPr>
            <p:nvPr userDrawn="1"/>
          </p:nvSpPr>
          <p:spPr bwMode="hidden">
            <a:xfrm>
              <a:off x="3599" y="2477"/>
              <a:ext cx="186" cy="120"/>
            </a:xfrm>
            <a:custGeom>
              <a:avLst/>
              <a:gdLst>
                <a:gd name="T0" fmla="*/ 193 w 185"/>
                <a:gd name="T1" fmla="*/ 0 h 120"/>
                <a:gd name="T2" fmla="*/ 193 w 185"/>
                <a:gd name="T3" fmla="*/ 6 h 120"/>
                <a:gd name="T4" fmla="*/ 193 w 185"/>
                <a:gd name="T5" fmla="*/ 18 h 120"/>
                <a:gd name="T6" fmla="*/ 193 w 185"/>
                <a:gd name="T7" fmla="*/ 36 h 120"/>
                <a:gd name="T8" fmla="*/ 187 w 185"/>
                <a:gd name="T9" fmla="*/ 54 h 120"/>
                <a:gd name="T10" fmla="*/ 169 w 185"/>
                <a:gd name="T11" fmla="*/ 72 h 120"/>
                <a:gd name="T12" fmla="*/ 145 w 185"/>
                <a:gd name="T13" fmla="*/ 96 h 120"/>
                <a:gd name="T14" fmla="*/ 109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93 w 185"/>
                <a:gd name="T29" fmla="*/ 0 h 120"/>
                <a:gd name="T30" fmla="*/ 193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45 w 526"/>
                <a:gd name="T17" fmla="*/ 179 h 275"/>
                <a:gd name="T18" fmla="*/ 217 w 526"/>
                <a:gd name="T19" fmla="*/ 143 h 275"/>
                <a:gd name="T20" fmla="*/ 259 w 526"/>
                <a:gd name="T21" fmla="*/ 120 h 275"/>
                <a:gd name="T22" fmla="*/ 307 w 526"/>
                <a:gd name="T23" fmla="*/ 96 h 275"/>
                <a:gd name="T24" fmla="*/ 409 w 526"/>
                <a:gd name="T25" fmla="*/ 48 h 275"/>
                <a:gd name="T26" fmla="*/ 458 w 526"/>
                <a:gd name="T27" fmla="*/ 30 h 275"/>
                <a:gd name="T28" fmla="*/ 494 w 526"/>
                <a:gd name="T29" fmla="*/ 12 h 275"/>
                <a:gd name="T30" fmla="*/ 518 w 526"/>
                <a:gd name="T31" fmla="*/ 6 h 275"/>
                <a:gd name="T32" fmla="*/ 536 w 526"/>
                <a:gd name="T33" fmla="*/ 0 h 275"/>
                <a:gd name="T34" fmla="*/ 542 w 526"/>
                <a:gd name="T35" fmla="*/ 0 h 275"/>
                <a:gd name="T36" fmla="*/ 536 w 526"/>
                <a:gd name="T37" fmla="*/ 6 h 275"/>
                <a:gd name="T38" fmla="*/ 524 w 526"/>
                <a:gd name="T39" fmla="*/ 12 h 275"/>
                <a:gd name="T40" fmla="*/ 500 w 526"/>
                <a:gd name="T41" fmla="*/ 24 h 275"/>
                <a:gd name="T42" fmla="*/ 476 w 526"/>
                <a:gd name="T43" fmla="*/ 42 h 275"/>
                <a:gd name="T44" fmla="*/ 452 w 526"/>
                <a:gd name="T45" fmla="*/ 54 h 275"/>
                <a:gd name="T46" fmla="*/ 409 w 526"/>
                <a:gd name="T47" fmla="*/ 78 h 275"/>
                <a:gd name="T48" fmla="*/ 348 w 526"/>
                <a:gd name="T49" fmla="*/ 108 h 275"/>
                <a:gd name="T50" fmla="*/ 283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8 w 718"/>
                <a:gd name="T17" fmla="*/ 228 h 306"/>
                <a:gd name="T18" fmla="*/ 134 w 718"/>
                <a:gd name="T19" fmla="*/ 228 h 306"/>
                <a:gd name="T20" fmla="*/ 152 w 718"/>
                <a:gd name="T21" fmla="*/ 222 h 306"/>
                <a:gd name="T22" fmla="*/ 176 w 718"/>
                <a:gd name="T23" fmla="*/ 216 h 306"/>
                <a:gd name="T24" fmla="*/ 206 w 718"/>
                <a:gd name="T25" fmla="*/ 204 h 306"/>
                <a:gd name="T26" fmla="*/ 283 w 718"/>
                <a:gd name="T27" fmla="*/ 180 h 306"/>
                <a:gd name="T28" fmla="*/ 387 w 718"/>
                <a:gd name="T29" fmla="*/ 156 h 306"/>
                <a:gd name="T30" fmla="*/ 477 w 718"/>
                <a:gd name="T31" fmla="*/ 126 h 306"/>
                <a:gd name="T32" fmla="*/ 560 w 718"/>
                <a:gd name="T33" fmla="*/ 102 h 306"/>
                <a:gd name="T34" fmla="*/ 590 w 718"/>
                <a:gd name="T35" fmla="*/ 90 h 306"/>
                <a:gd name="T36" fmla="*/ 628 w 718"/>
                <a:gd name="T37" fmla="*/ 84 h 306"/>
                <a:gd name="T38" fmla="*/ 646 w 718"/>
                <a:gd name="T39" fmla="*/ 78 h 306"/>
                <a:gd name="T40" fmla="*/ 652 w 718"/>
                <a:gd name="T41" fmla="*/ 72 h 306"/>
                <a:gd name="T42" fmla="*/ 658 w 718"/>
                <a:gd name="T43" fmla="*/ 66 h 306"/>
                <a:gd name="T44" fmla="*/ 676 w 718"/>
                <a:gd name="T45" fmla="*/ 60 h 306"/>
                <a:gd name="T46" fmla="*/ 718 w 718"/>
                <a:gd name="T47" fmla="*/ 30 h 306"/>
                <a:gd name="T48" fmla="*/ 736 w 718"/>
                <a:gd name="T49" fmla="*/ 18 h 306"/>
                <a:gd name="T50" fmla="*/ 742 w 718"/>
                <a:gd name="T51" fmla="*/ 6 h 306"/>
                <a:gd name="T52" fmla="*/ 736 w 718"/>
                <a:gd name="T53" fmla="*/ 0 h 306"/>
                <a:gd name="T54" fmla="*/ 712 w 718"/>
                <a:gd name="T55" fmla="*/ 0 h 306"/>
                <a:gd name="T56" fmla="*/ 652 w 718"/>
                <a:gd name="T57" fmla="*/ 0 h 306"/>
                <a:gd name="T58" fmla="*/ 596 w 718"/>
                <a:gd name="T59" fmla="*/ 0 h 306"/>
                <a:gd name="T60" fmla="*/ 560 w 718"/>
                <a:gd name="T61" fmla="*/ 0 h 306"/>
                <a:gd name="T62" fmla="*/ 530 w 718"/>
                <a:gd name="T63" fmla="*/ 18 h 306"/>
                <a:gd name="T64" fmla="*/ 501 w 718"/>
                <a:gd name="T65" fmla="*/ 42 h 306"/>
                <a:gd name="T66" fmla="*/ 483 w 718"/>
                <a:gd name="T67" fmla="*/ 54 h 306"/>
                <a:gd name="T68" fmla="*/ 465 w 718"/>
                <a:gd name="T69" fmla="*/ 60 h 306"/>
                <a:gd name="T70" fmla="*/ 441 w 718"/>
                <a:gd name="T71" fmla="*/ 60 h 306"/>
                <a:gd name="T72" fmla="*/ 405 w 718"/>
                <a:gd name="T73" fmla="*/ 66 h 306"/>
                <a:gd name="T74" fmla="*/ 355 w 718"/>
                <a:gd name="T75" fmla="*/ 84 h 306"/>
                <a:gd name="T76" fmla="*/ 319 w 718"/>
                <a:gd name="T77" fmla="*/ 108 h 306"/>
                <a:gd name="T78" fmla="*/ 295 w 718"/>
                <a:gd name="T79" fmla="*/ 126 h 306"/>
                <a:gd name="T80" fmla="*/ 283 w 718"/>
                <a:gd name="T81" fmla="*/ 132 h 306"/>
                <a:gd name="T82" fmla="*/ 265 w 718"/>
                <a:gd name="T83" fmla="*/ 138 h 306"/>
                <a:gd name="T84" fmla="*/ 229 w 718"/>
                <a:gd name="T85" fmla="*/ 138 h 306"/>
                <a:gd name="T86" fmla="*/ 194 w 718"/>
                <a:gd name="T87" fmla="*/ 138 h 306"/>
                <a:gd name="T88" fmla="*/ 188 w 718"/>
                <a:gd name="T89" fmla="*/ 138 h 306"/>
                <a:gd name="T90" fmla="*/ 182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
            <p:cNvSpPr>
              <a:spLocks/>
            </p:cNvSpPr>
            <p:nvPr userDrawn="1"/>
          </p:nvSpPr>
          <p:spPr bwMode="hidden">
            <a:xfrm>
              <a:off x="3358" y="1890"/>
              <a:ext cx="2400" cy="881"/>
            </a:xfrm>
            <a:custGeom>
              <a:avLst/>
              <a:gdLst>
                <a:gd name="T0" fmla="*/ 2293 w 2392"/>
                <a:gd name="T1" fmla="*/ 54 h 881"/>
                <a:gd name="T2" fmla="*/ 2245 w 2392"/>
                <a:gd name="T3" fmla="*/ 54 h 881"/>
                <a:gd name="T4" fmla="*/ 2203 w 2392"/>
                <a:gd name="T5" fmla="*/ 66 h 881"/>
                <a:gd name="T6" fmla="*/ 2077 w 2392"/>
                <a:gd name="T7" fmla="*/ 101 h 881"/>
                <a:gd name="T8" fmla="*/ 2012 w 2392"/>
                <a:gd name="T9" fmla="*/ 119 h 881"/>
                <a:gd name="T10" fmla="*/ 1908 w 2392"/>
                <a:gd name="T11" fmla="*/ 167 h 881"/>
                <a:gd name="T12" fmla="*/ 1884 w 2392"/>
                <a:gd name="T13" fmla="*/ 245 h 881"/>
                <a:gd name="T14" fmla="*/ 1890 w 2392"/>
                <a:gd name="T15" fmla="*/ 305 h 881"/>
                <a:gd name="T16" fmla="*/ 1806 w 2392"/>
                <a:gd name="T17" fmla="*/ 317 h 881"/>
                <a:gd name="T18" fmla="*/ 1637 w 2392"/>
                <a:gd name="T19" fmla="*/ 263 h 881"/>
                <a:gd name="T20" fmla="*/ 1547 w 2392"/>
                <a:gd name="T21" fmla="*/ 257 h 881"/>
                <a:gd name="T22" fmla="*/ 1439 w 2392"/>
                <a:gd name="T23" fmla="*/ 311 h 881"/>
                <a:gd name="T24" fmla="*/ 1371 w 2392"/>
                <a:gd name="T25" fmla="*/ 353 h 881"/>
                <a:gd name="T26" fmla="*/ 1342 w 2392"/>
                <a:gd name="T27" fmla="*/ 359 h 881"/>
                <a:gd name="T28" fmla="*/ 1246 w 2392"/>
                <a:gd name="T29" fmla="*/ 371 h 881"/>
                <a:gd name="T30" fmla="*/ 1192 w 2392"/>
                <a:gd name="T31" fmla="*/ 365 h 881"/>
                <a:gd name="T32" fmla="*/ 1085 w 2392"/>
                <a:gd name="T33" fmla="*/ 371 h 881"/>
                <a:gd name="T34" fmla="*/ 981 w 2392"/>
                <a:gd name="T35" fmla="*/ 383 h 881"/>
                <a:gd name="T36" fmla="*/ 945 w 2392"/>
                <a:gd name="T37" fmla="*/ 401 h 881"/>
                <a:gd name="T38" fmla="*/ 843 w 2392"/>
                <a:gd name="T39" fmla="*/ 419 h 881"/>
                <a:gd name="T40" fmla="*/ 802 w 2392"/>
                <a:gd name="T41" fmla="*/ 419 h 881"/>
                <a:gd name="T42" fmla="*/ 680 w 2392"/>
                <a:gd name="T43" fmla="*/ 437 h 881"/>
                <a:gd name="T44" fmla="*/ 614 w 2392"/>
                <a:gd name="T45" fmla="*/ 473 h 881"/>
                <a:gd name="T46" fmla="*/ 519 w 2392"/>
                <a:gd name="T47" fmla="*/ 467 h 881"/>
                <a:gd name="T48" fmla="*/ 439 w 2392"/>
                <a:gd name="T49" fmla="*/ 491 h 881"/>
                <a:gd name="T50" fmla="*/ 421 w 2392"/>
                <a:gd name="T51" fmla="*/ 539 h 881"/>
                <a:gd name="T52" fmla="*/ 355 w 2392"/>
                <a:gd name="T53" fmla="*/ 569 h 881"/>
                <a:gd name="T54" fmla="*/ 230 w 2392"/>
                <a:gd name="T55" fmla="*/ 599 h 881"/>
                <a:gd name="T56" fmla="*/ 138 w 2392"/>
                <a:gd name="T57" fmla="*/ 647 h 881"/>
                <a:gd name="T58" fmla="*/ 108 w 2392"/>
                <a:gd name="T59" fmla="*/ 659 h 881"/>
                <a:gd name="T60" fmla="*/ 0 w 2392"/>
                <a:gd name="T61" fmla="*/ 671 h 881"/>
                <a:gd name="T62" fmla="*/ 84 w 2392"/>
                <a:gd name="T63" fmla="*/ 695 h 881"/>
                <a:gd name="T64" fmla="*/ 271 w 2392"/>
                <a:gd name="T65" fmla="*/ 653 h 881"/>
                <a:gd name="T66" fmla="*/ 489 w 2392"/>
                <a:gd name="T67" fmla="*/ 569 h 881"/>
                <a:gd name="T68" fmla="*/ 584 w 2392"/>
                <a:gd name="T69" fmla="*/ 521 h 881"/>
                <a:gd name="T70" fmla="*/ 662 w 2392"/>
                <a:gd name="T71" fmla="*/ 515 h 881"/>
                <a:gd name="T72" fmla="*/ 897 w 2392"/>
                <a:gd name="T73" fmla="*/ 461 h 881"/>
                <a:gd name="T74" fmla="*/ 1180 w 2392"/>
                <a:gd name="T75" fmla="*/ 425 h 881"/>
                <a:gd name="T76" fmla="*/ 1324 w 2392"/>
                <a:gd name="T77" fmla="*/ 461 h 881"/>
                <a:gd name="T78" fmla="*/ 1457 w 2392"/>
                <a:gd name="T79" fmla="*/ 533 h 881"/>
                <a:gd name="T80" fmla="*/ 1475 w 2392"/>
                <a:gd name="T81" fmla="*/ 617 h 881"/>
                <a:gd name="T82" fmla="*/ 1416 w 2392"/>
                <a:gd name="T83" fmla="*/ 653 h 881"/>
                <a:gd name="T84" fmla="*/ 1258 w 2392"/>
                <a:gd name="T85" fmla="*/ 701 h 881"/>
                <a:gd name="T86" fmla="*/ 1144 w 2392"/>
                <a:gd name="T87" fmla="*/ 755 h 881"/>
                <a:gd name="T88" fmla="*/ 1097 w 2392"/>
                <a:gd name="T89" fmla="*/ 809 h 881"/>
                <a:gd name="T90" fmla="*/ 1109 w 2392"/>
                <a:gd name="T91" fmla="*/ 869 h 881"/>
                <a:gd name="T92" fmla="*/ 1138 w 2392"/>
                <a:gd name="T93" fmla="*/ 881 h 881"/>
                <a:gd name="T94" fmla="*/ 1240 w 2392"/>
                <a:gd name="T95" fmla="*/ 869 h 881"/>
                <a:gd name="T96" fmla="*/ 1428 w 2392"/>
                <a:gd name="T97" fmla="*/ 857 h 881"/>
                <a:gd name="T98" fmla="*/ 1481 w 2392"/>
                <a:gd name="T99" fmla="*/ 851 h 881"/>
                <a:gd name="T100" fmla="*/ 1523 w 2392"/>
                <a:gd name="T101" fmla="*/ 833 h 881"/>
                <a:gd name="T102" fmla="*/ 1723 w 2392"/>
                <a:gd name="T103" fmla="*/ 743 h 881"/>
                <a:gd name="T104" fmla="*/ 1854 w 2392"/>
                <a:gd name="T105" fmla="*/ 689 h 881"/>
                <a:gd name="T106" fmla="*/ 1932 w 2392"/>
                <a:gd name="T107" fmla="*/ 581 h 881"/>
                <a:gd name="T108" fmla="*/ 2095 w 2392"/>
                <a:gd name="T109" fmla="*/ 389 h 881"/>
                <a:gd name="T110" fmla="*/ 2265 w 2392"/>
                <a:gd name="T111" fmla="*/ 269 h 881"/>
                <a:gd name="T112" fmla="*/ 2313 w 2392"/>
                <a:gd name="T113" fmla="*/ 239 h 881"/>
                <a:gd name="T114" fmla="*/ 2456 w 2392"/>
                <a:gd name="T115" fmla="*/ 0 h 881"/>
                <a:gd name="T116" fmla="*/ 2366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2"/>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auto">
                <a:spcBef>
                  <a:spcPts val="0"/>
                </a:spcBef>
                <a:spcAft>
                  <a:spcPts val="0"/>
                </a:spcAft>
                <a:defRPr/>
              </a:pPr>
              <a:endParaRPr lang="en-US" dirty="0">
                <a:latin typeface="+mn-lt"/>
                <a:ea typeface="+mn-ea"/>
                <a:cs typeface="+mn-cs"/>
              </a:endParaRPr>
            </a:p>
          </p:txBody>
        </p:sp>
        <p:sp>
          <p:nvSpPr>
            <p:cNvPr id="15"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auto">
                <a:spcBef>
                  <a:spcPts val="0"/>
                </a:spcBef>
                <a:spcAft>
                  <a:spcPts val="0"/>
                </a:spcAft>
                <a:defRPr/>
              </a:pPr>
              <a:endParaRPr lang="en-US" dirty="0">
                <a:latin typeface="+mn-lt"/>
                <a:ea typeface="+mn-ea"/>
                <a:cs typeface="+mn-cs"/>
              </a:endParaRPr>
            </a:p>
          </p:txBody>
        </p:sp>
        <p:sp>
          <p:nvSpPr>
            <p:cNvPr id="17"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auto">
                <a:spcBef>
                  <a:spcPts val="0"/>
                </a:spcBef>
                <a:spcAft>
                  <a:spcPts val="0"/>
                </a:spcAft>
                <a:defRPr/>
              </a:pPr>
              <a:endParaRPr lang="en-US" dirty="0">
                <a:latin typeface="+mn-lt"/>
                <a:ea typeface="+mn-ea"/>
                <a:cs typeface="+mn-cs"/>
              </a:endParaRPr>
            </a:p>
          </p:txBody>
        </p:sp>
        <p:sp>
          <p:nvSpPr>
            <p:cNvPr id="18"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auto">
                <a:spcBef>
                  <a:spcPts val="0"/>
                </a:spcBef>
                <a:spcAft>
                  <a:spcPts val="0"/>
                </a:spcAft>
                <a:defRPr/>
              </a:pPr>
              <a:endParaRPr lang="en-US" dirty="0">
                <a:latin typeface="+mn-lt"/>
                <a:ea typeface="+mn-ea"/>
                <a:cs typeface="+mn-cs"/>
              </a:endParaRPr>
            </a:p>
          </p:txBody>
        </p:sp>
        <p:sp>
          <p:nvSpPr>
            <p:cNvPr id="19"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46482" name="Rectangle 18"/>
          <p:cNvSpPr>
            <a:spLocks noGrp="1" noChangeArrowheads="1"/>
          </p:cNvSpPr>
          <p:nvPr>
            <p:ph type="ctrTitle" sz="quarter"/>
          </p:nvPr>
        </p:nvSpPr>
        <p:spPr>
          <a:xfrm>
            <a:off x="685800" y="1768475"/>
            <a:ext cx="7772400" cy="1736725"/>
          </a:xfrm>
        </p:spPr>
        <p:txBody>
          <a:bodyPr anchor="b"/>
          <a:lstStyle>
            <a:lvl1pPr>
              <a:defRPr sz="5400"/>
            </a:lvl1pPr>
          </a:lstStyle>
          <a:p>
            <a:r>
              <a:rPr lang="en-US" smtClean="0"/>
              <a:t>Click to edit Master title style</a:t>
            </a:r>
            <a:endParaRPr lang="en-US"/>
          </a:p>
        </p:txBody>
      </p:sp>
      <p:sp>
        <p:nvSpPr>
          <p:cNvPr id="446483" name="Rectangle 19"/>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20" name="Rectangle 20"/>
          <p:cNvSpPr>
            <a:spLocks noGrp="1" noChangeArrowheads="1"/>
          </p:cNvSpPr>
          <p:nvPr>
            <p:ph type="dt" sz="quarter" idx="10"/>
          </p:nvPr>
        </p:nvSpPr>
        <p:spPr/>
        <p:txBody>
          <a:bodyPr/>
          <a:lstStyle>
            <a:lvl1pPr>
              <a:defRPr/>
            </a:lvl1pPr>
          </a:lstStyle>
          <a:p>
            <a:pPr>
              <a:defRPr/>
            </a:pPr>
            <a:fld id="{85C48717-6AFB-BE49-BC3D-A9E6992234B1}" type="datetimeFigureOut">
              <a:rPr lang="en-US"/>
              <a:pPr>
                <a:defRPr/>
              </a:pPr>
              <a:t>1/3/18</a:t>
            </a:fld>
            <a:endParaRPr lang="en-US" dirty="0"/>
          </a:p>
        </p:txBody>
      </p:sp>
      <p:sp>
        <p:nvSpPr>
          <p:cNvPr id="21" name="Rectangle 21"/>
          <p:cNvSpPr>
            <a:spLocks noGrp="1" noChangeArrowheads="1"/>
          </p:cNvSpPr>
          <p:nvPr>
            <p:ph type="ftr" sz="quarter" idx="11"/>
          </p:nvPr>
        </p:nvSpPr>
        <p:spPr/>
        <p:txBody>
          <a:bodyPr/>
          <a:lstStyle>
            <a:lvl1pPr>
              <a:defRPr dirty="0"/>
            </a:lvl1pPr>
          </a:lstStyle>
          <a:p>
            <a:pPr>
              <a:defRPr/>
            </a:pPr>
            <a:endParaRPr lang="en-US"/>
          </a:p>
        </p:txBody>
      </p:sp>
      <p:sp>
        <p:nvSpPr>
          <p:cNvPr id="22" name="Rectangle 22"/>
          <p:cNvSpPr>
            <a:spLocks noGrp="1" noChangeArrowheads="1"/>
          </p:cNvSpPr>
          <p:nvPr>
            <p:ph type="sldNum" sz="quarter" idx="12"/>
          </p:nvPr>
        </p:nvSpPr>
        <p:spPr/>
        <p:txBody>
          <a:bodyPr/>
          <a:lstStyle>
            <a:lvl1pPr>
              <a:defRPr/>
            </a:lvl1pPr>
          </a:lstStyle>
          <a:p>
            <a:pPr>
              <a:defRPr/>
            </a:pPr>
            <a:fld id="{7077FDB8-DE2E-744C-9EA9-3A6C295F6F4D}" type="slidenum">
              <a:rPr lang="en-US"/>
              <a:pPr>
                <a:defRPr/>
              </a:pPr>
              <a:t>‹#›</a:t>
            </a:fld>
            <a:endParaRPr lang="en-US" dirty="0"/>
          </a:p>
        </p:txBody>
      </p:sp>
    </p:spTree>
    <p:extLst>
      <p:ext uri="{BB962C8B-B14F-4D97-AF65-F5344CB8AC3E}">
        <p14:creationId xmlns:p14="http://schemas.microsoft.com/office/powerpoint/2010/main" val="3788977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fld id="{A61B7F26-C539-754E-BB70-7A1622AC6A64}" type="datetimeFigureOut">
              <a:rPr lang="en-US"/>
              <a:pPr>
                <a:defRPr/>
              </a:pPr>
              <a:t>1/3/18</a:t>
            </a:fld>
            <a:endParaRPr lang="en-US" dirty="0"/>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3FA025CA-BA46-C549-8967-6B05C59A1F0D}" type="slidenum">
              <a:rPr lang="en-US"/>
              <a:pPr>
                <a:defRPr/>
              </a:pPr>
              <a:t>‹#›</a:t>
            </a:fld>
            <a:endParaRPr lang="en-US" dirty="0"/>
          </a:p>
        </p:txBody>
      </p:sp>
    </p:spTree>
    <p:extLst>
      <p:ext uri="{BB962C8B-B14F-4D97-AF65-F5344CB8AC3E}">
        <p14:creationId xmlns:p14="http://schemas.microsoft.com/office/powerpoint/2010/main" val="47774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9"/>
          <p:cNvSpPr>
            <a:spLocks noGrp="1" noChangeArrowheads="1"/>
          </p:cNvSpPr>
          <p:nvPr>
            <p:ph type="dt" sz="half" idx="10"/>
          </p:nvPr>
        </p:nvSpPr>
        <p:spPr>
          <a:ln/>
        </p:spPr>
        <p:txBody>
          <a:bodyPr/>
          <a:lstStyle>
            <a:lvl1pPr>
              <a:defRPr/>
            </a:lvl1pPr>
          </a:lstStyle>
          <a:p>
            <a:pPr>
              <a:defRPr/>
            </a:pPr>
            <a:fld id="{B1F8A986-FEAC-D34B-A8BB-2AF9388CA650}" type="datetimeFigureOut">
              <a:rPr lang="en-US"/>
              <a:pPr>
                <a:defRPr/>
              </a:pPr>
              <a:t>1/3/18</a:t>
            </a:fld>
            <a:endParaRPr lang="en-US" dirty="0"/>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0EE2FA19-8057-9E4B-A710-7BB890960ED2}" type="slidenum">
              <a:rPr lang="en-US"/>
              <a:pPr>
                <a:defRPr/>
              </a:pPr>
              <a:t>‹#›</a:t>
            </a:fld>
            <a:endParaRPr lang="en-US" dirty="0"/>
          </a:p>
        </p:txBody>
      </p:sp>
    </p:spTree>
    <p:extLst>
      <p:ext uri="{BB962C8B-B14F-4D97-AF65-F5344CB8AC3E}">
        <p14:creationId xmlns:p14="http://schemas.microsoft.com/office/powerpoint/2010/main" val="2424498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9"/>
          <p:cNvSpPr>
            <a:spLocks noGrp="1" noChangeArrowheads="1"/>
          </p:cNvSpPr>
          <p:nvPr>
            <p:ph type="dt" sz="half" idx="10"/>
          </p:nvPr>
        </p:nvSpPr>
        <p:spPr>
          <a:ln/>
        </p:spPr>
        <p:txBody>
          <a:bodyPr/>
          <a:lstStyle>
            <a:lvl1pPr>
              <a:defRPr/>
            </a:lvl1pPr>
          </a:lstStyle>
          <a:p>
            <a:pPr>
              <a:defRPr/>
            </a:pPr>
            <a:fld id="{CD41108B-159B-EB41-93FC-1B7F8BBFB11E}" type="datetimeFigureOut">
              <a:rPr lang="en-US"/>
              <a:pPr>
                <a:defRPr/>
              </a:pPr>
              <a:t>1/3/18</a:t>
            </a:fld>
            <a:endParaRPr lang="en-US" dirty="0"/>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51873F19-9A94-AA42-BF5E-80041001161E}" type="slidenum">
              <a:rPr lang="en-US"/>
              <a:pPr>
                <a:defRPr/>
              </a:pPr>
              <a:t>‹#›</a:t>
            </a:fld>
            <a:endParaRPr lang="en-US" dirty="0"/>
          </a:p>
        </p:txBody>
      </p:sp>
    </p:spTree>
    <p:extLst>
      <p:ext uri="{BB962C8B-B14F-4D97-AF65-F5344CB8AC3E}">
        <p14:creationId xmlns:p14="http://schemas.microsoft.com/office/powerpoint/2010/main" val="1703126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9"/>
          <p:cNvSpPr>
            <a:spLocks noGrp="1" noChangeArrowheads="1"/>
          </p:cNvSpPr>
          <p:nvPr>
            <p:ph type="dt" sz="half" idx="10"/>
          </p:nvPr>
        </p:nvSpPr>
        <p:spPr>
          <a:ln/>
        </p:spPr>
        <p:txBody>
          <a:bodyPr/>
          <a:lstStyle>
            <a:lvl1pPr>
              <a:defRPr/>
            </a:lvl1pPr>
          </a:lstStyle>
          <a:p>
            <a:pPr>
              <a:defRPr/>
            </a:pPr>
            <a:fld id="{D23C6A7F-EF24-0E4A-8683-50A158BE610F}" type="datetimeFigureOut">
              <a:rPr lang="en-US"/>
              <a:pPr>
                <a:defRPr/>
              </a:pPr>
              <a:t>1/3/18</a:t>
            </a:fld>
            <a:endParaRPr lang="en-US" dirty="0"/>
          </a:p>
        </p:txBody>
      </p:sp>
      <p:sp>
        <p:nvSpPr>
          <p:cNvPr id="8" name="Rectangle 20"/>
          <p:cNvSpPr>
            <a:spLocks noGrp="1" noChangeArrowheads="1"/>
          </p:cNvSpPr>
          <p:nvPr>
            <p:ph type="ftr" sz="quarter" idx="11"/>
          </p:nvPr>
        </p:nvSpPr>
        <p:spPr>
          <a:ln/>
        </p:spPr>
        <p:txBody>
          <a:bodyPr/>
          <a:lstStyle>
            <a:lvl1pPr>
              <a:defRPr/>
            </a:lvl1pPr>
          </a:lstStyle>
          <a:p>
            <a:pPr>
              <a:defRPr/>
            </a:pPr>
            <a:endParaRPr lang="en-US"/>
          </a:p>
        </p:txBody>
      </p:sp>
      <p:sp>
        <p:nvSpPr>
          <p:cNvPr id="9" name="Rectangle 21"/>
          <p:cNvSpPr>
            <a:spLocks noGrp="1" noChangeArrowheads="1"/>
          </p:cNvSpPr>
          <p:nvPr>
            <p:ph type="sldNum" sz="quarter" idx="12"/>
          </p:nvPr>
        </p:nvSpPr>
        <p:spPr>
          <a:ln/>
        </p:spPr>
        <p:txBody>
          <a:bodyPr/>
          <a:lstStyle>
            <a:lvl1pPr>
              <a:defRPr/>
            </a:lvl1pPr>
          </a:lstStyle>
          <a:p>
            <a:pPr>
              <a:defRPr/>
            </a:pPr>
            <a:fld id="{620371DF-CC5A-654C-9D5A-0A906977FF25}" type="slidenum">
              <a:rPr lang="en-US"/>
              <a:pPr>
                <a:defRPr/>
              </a:pPr>
              <a:t>‹#›</a:t>
            </a:fld>
            <a:endParaRPr lang="en-US" dirty="0"/>
          </a:p>
        </p:txBody>
      </p:sp>
    </p:spTree>
    <p:extLst>
      <p:ext uri="{BB962C8B-B14F-4D97-AF65-F5344CB8AC3E}">
        <p14:creationId xmlns:p14="http://schemas.microsoft.com/office/powerpoint/2010/main" val="2998715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9"/>
          <p:cNvSpPr>
            <a:spLocks noGrp="1" noChangeArrowheads="1"/>
          </p:cNvSpPr>
          <p:nvPr>
            <p:ph type="dt" sz="half" idx="10"/>
          </p:nvPr>
        </p:nvSpPr>
        <p:spPr>
          <a:ln/>
        </p:spPr>
        <p:txBody>
          <a:bodyPr/>
          <a:lstStyle>
            <a:lvl1pPr>
              <a:defRPr/>
            </a:lvl1pPr>
          </a:lstStyle>
          <a:p>
            <a:pPr>
              <a:defRPr/>
            </a:pPr>
            <a:fld id="{82589BF2-D738-364A-A029-0C526CA4F205}" type="datetimeFigureOut">
              <a:rPr lang="en-US"/>
              <a:pPr>
                <a:defRPr/>
              </a:pPr>
              <a:t>1/3/18</a:t>
            </a:fld>
            <a:endParaRPr lang="en-US" dirty="0"/>
          </a:p>
        </p:txBody>
      </p:sp>
      <p:sp>
        <p:nvSpPr>
          <p:cNvPr id="4" name="Rectangle 20"/>
          <p:cNvSpPr>
            <a:spLocks noGrp="1" noChangeArrowheads="1"/>
          </p:cNvSpPr>
          <p:nvPr>
            <p:ph type="ftr" sz="quarter" idx="11"/>
          </p:nvPr>
        </p:nvSpPr>
        <p:spPr>
          <a:ln/>
        </p:spPr>
        <p:txBody>
          <a:bodyPr/>
          <a:lstStyle>
            <a:lvl1pPr>
              <a:defRPr/>
            </a:lvl1pPr>
          </a:lstStyle>
          <a:p>
            <a:pPr>
              <a:defRPr/>
            </a:pPr>
            <a:endParaRPr lang="en-US"/>
          </a:p>
        </p:txBody>
      </p:sp>
      <p:sp>
        <p:nvSpPr>
          <p:cNvPr id="5" name="Rectangle 21"/>
          <p:cNvSpPr>
            <a:spLocks noGrp="1" noChangeArrowheads="1"/>
          </p:cNvSpPr>
          <p:nvPr>
            <p:ph type="sldNum" sz="quarter" idx="12"/>
          </p:nvPr>
        </p:nvSpPr>
        <p:spPr>
          <a:ln/>
        </p:spPr>
        <p:txBody>
          <a:bodyPr/>
          <a:lstStyle>
            <a:lvl1pPr>
              <a:defRPr/>
            </a:lvl1pPr>
          </a:lstStyle>
          <a:p>
            <a:pPr>
              <a:defRPr/>
            </a:pPr>
            <a:fld id="{918FE267-5FEB-CA4F-A534-D7A89CADD1F8}" type="slidenum">
              <a:rPr lang="en-US"/>
              <a:pPr>
                <a:defRPr/>
              </a:pPr>
              <a:t>‹#›</a:t>
            </a:fld>
            <a:endParaRPr lang="en-US" dirty="0"/>
          </a:p>
        </p:txBody>
      </p:sp>
    </p:spTree>
    <p:extLst>
      <p:ext uri="{BB962C8B-B14F-4D97-AF65-F5344CB8AC3E}">
        <p14:creationId xmlns:p14="http://schemas.microsoft.com/office/powerpoint/2010/main" val="3343364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fld id="{AD6C780A-8BE0-8D4D-B2F1-131C1918289D}" type="datetimeFigureOut">
              <a:rPr lang="en-US"/>
              <a:pPr>
                <a:defRPr/>
              </a:pPr>
              <a:t>1/3/18</a:t>
            </a:fld>
            <a:endParaRPr lang="en-US" dirty="0"/>
          </a:p>
        </p:txBody>
      </p:sp>
      <p:sp>
        <p:nvSpPr>
          <p:cNvPr id="3" name="Rectangle 20"/>
          <p:cNvSpPr>
            <a:spLocks noGrp="1" noChangeArrowheads="1"/>
          </p:cNvSpPr>
          <p:nvPr>
            <p:ph type="ftr" sz="quarter" idx="11"/>
          </p:nvPr>
        </p:nvSpPr>
        <p:spPr>
          <a:ln/>
        </p:spPr>
        <p:txBody>
          <a:bodyPr/>
          <a:lstStyle>
            <a:lvl1pPr>
              <a:defRPr/>
            </a:lvl1pPr>
          </a:lstStyle>
          <a:p>
            <a:pPr>
              <a:defRPr/>
            </a:pPr>
            <a:endParaRPr lang="en-US"/>
          </a:p>
        </p:txBody>
      </p:sp>
      <p:sp>
        <p:nvSpPr>
          <p:cNvPr id="4" name="Rectangle 21"/>
          <p:cNvSpPr>
            <a:spLocks noGrp="1" noChangeArrowheads="1"/>
          </p:cNvSpPr>
          <p:nvPr>
            <p:ph type="sldNum" sz="quarter" idx="12"/>
          </p:nvPr>
        </p:nvSpPr>
        <p:spPr>
          <a:ln/>
        </p:spPr>
        <p:txBody>
          <a:bodyPr/>
          <a:lstStyle>
            <a:lvl1pPr>
              <a:defRPr/>
            </a:lvl1pPr>
          </a:lstStyle>
          <a:p>
            <a:pPr>
              <a:defRPr/>
            </a:pPr>
            <a:fld id="{5E44B6A7-BE0C-694B-BCB7-007713E24020}" type="slidenum">
              <a:rPr lang="en-US"/>
              <a:pPr>
                <a:defRPr/>
              </a:pPr>
              <a:t>‹#›</a:t>
            </a:fld>
            <a:endParaRPr lang="en-US" dirty="0"/>
          </a:p>
        </p:txBody>
      </p:sp>
    </p:spTree>
    <p:extLst>
      <p:ext uri="{BB962C8B-B14F-4D97-AF65-F5344CB8AC3E}">
        <p14:creationId xmlns:p14="http://schemas.microsoft.com/office/powerpoint/2010/main" val="348764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fld id="{B7832A3B-6D27-C44B-BCA5-C3EC01218937}" type="datetimeFigureOut">
              <a:rPr lang="en-US"/>
              <a:pPr>
                <a:defRPr/>
              </a:pPr>
              <a:t>1/3/18</a:t>
            </a:fld>
            <a:endParaRPr lang="en-US" dirty="0"/>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F139906D-1D65-7441-BA1A-2AD9E7698716}" type="slidenum">
              <a:rPr lang="en-US"/>
              <a:pPr>
                <a:defRPr/>
              </a:pPr>
              <a:t>‹#›</a:t>
            </a:fld>
            <a:endParaRPr lang="en-US" dirty="0"/>
          </a:p>
        </p:txBody>
      </p:sp>
    </p:spTree>
    <p:extLst>
      <p:ext uri="{BB962C8B-B14F-4D97-AF65-F5344CB8AC3E}">
        <p14:creationId xmlns:p14="http://schemas.microsoft.com/office/powerpoint/2010/main" val="690218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fld id="{B99569C1-9510-7140-BDF3-46236D04FD17}" type="datetimeFigureOut">
              <a:rPr lang="en-US"/>
              <a:pPr>
                <a:defRPr/>
              </a:pPr>
              <a:t>1/3/18</a:t>
            </a:fld>
            <a:endParaRPr lang="en-US" dirty="0"/>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EA93D675-5F5E-7C4E-BDD9-C8B3CBF4C90B}" type="slidenum">
              <a:rPr lang="en-US"/>
              <a:pPr>
                <a:defRPr/>
              </a:pPr>
              <a:t>‹#›</a:t>
            </a:fld>
            <a:endParaRPr lang="en-US" dirty="0"/>
          </a:p>
        </p:txBody>
      </p:sp>
    </p:spTree>
    <p:extLst>
      <p:ext uri="{BB962C8B-B14F-4D97-AF65-F5344CB8AC3E}">
        <p14:creationId xmlns:p14="http://schemas.microsoft.com/office/powerpoint/2010/main" val="1950116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fld id="{F3371F4C-61F0-FA4B-9415-343967C8AE3C}" type="datetimeFigureOut">
              <a:rPr lang="en-US"/>
              <a:pPr>
                <a:defRPr/>
              </a:pPr>
              <a:t>1/3/18</a:t>
            </a:fld>
            <a:endParaRPr lang="en-US" dirty="0"/>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8AF05EAA-CDDD-0F48-BE45-F282431B5A35}" type="slidenum">
              <a:rPr lang="en-US"/>
              <a:pPr>
                <a:defRPr/>
              </a:pPr>
              <a:t>‹#›</a:t>
            </a:fld>
            <a:endParaRPr lang="en-US" dirty="0"/>
          </a:p>
        </p:txBody>
      </p:sp>
    </p:spTree>
    <p:extLst>
      <p:ext uri="{BB962C8B-B14F-4D97-AF65-F5344CB8AC3E}">
        <p14:creationId xmlns:p14="http://schemas.microsoft.com/office/powerpoint/2010/main" val="2930641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21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21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9"/>
          <p:cNvSpPr>
            <a:spLocks noGrp="1" noChangeArrowheads="1"/>
          </p:cNvSpPr>
          <p:nvPr>
            <p:ph type="dt" sz="half" idx="10"/>
          </p:nvPr>
        </p:nvSpPr>
        <p:spPr>
          <a:ln/>
        </p:spPr>
        <p:txBody>
          <a:bodyPr/>
          <a:lstStyle>
            <a:lvl1pPr>
              <a:defRPr/>
            </a:lvl1pPr>
          </a:lstStyle>
          <a:p>
            <a:pPr>
              <a:defRPr/>
            </a:pPr>
            <a:fld id="{6784C753-E0F9-D949-80C0-BD6ADBA234FD}" type="datetimeFigureOut">
              <a:rPr lang="en-US"/>
              <a:pPr>
                <a:defRPr/>
              </a:pPr>
              <a:t>1/3/18</a:t>
            </a:fld>
            <a:endParaRPr lang="en-US" dirty="0"/>
          </a:p>
        </p:txBody>
      </p:sp>
      <p:sp>
        <p:nvSpPr>
          <p:cNvPr id="5" name="Rectangle 20"/>
          <p:cNvSpPr>
            <a:spLocks noGrp="1" noChangeArrowheads="1"/>
          </p:cNvSpPr>
          <p:nvPr>
            <p:ph type="ftr" sz="quarter" idx="11"/>
          </p:nvPr>
        </p:nvSpPr>
        <p:spPr>
          <a:ln/>
        </p:spPr>
        <p:txBody>
          <a:bodyPr/>
          <a:lstStyle>
            <a:lvl1pPr>
              <a:defRPr/>
            </a:lvl1pPr>
          </a:lstStyle>
          <a:p>
            <a:pPr>
              <a:defRPr/>
            </a:pPr>
            <a:endParaRPr lang="en-US"/>
          </a:p>
        </p:txBody>
      </p:sp>
      <p:sp>
        <p:nvSpPr>
          <p:cNvPr id="6" name="Rectangle 21"/>
          <p:cNvSpPr>
            <a:spLocks noGrp="1" noChangeArrowheads="1"/>
          </p:cNvSpPr>
          <p:nvPr>
            <p:ph type="sldNum" sz="quarter" idx="12"/>
          </p:nvPr>
        </p:nvSpPr>
        <p:spPr>
          <a:ln/>
        </p:spPr>
        <p:txBody>
          <a:bodyPr/>
          <a:lstStyle>
            <a:lvl1pPr>
              <a:defRPr/>
            </a:lvl1pPr>
          </a:lstStyle>
          <a:p>
            <a:pPr>
              <a:defRPr/>
            </a:pPr>
            <a:fld id="{72F62FB3-A4C7-134F-AA8E-8E2762B4B638}" type="slidenum">
              <a:rPr lang="en-US"/>
              <a:pPr>
                <a:defRPr/>
              </a:pPr>
              <a:t>‹#›</a:t>
            </a:fld>
            <a:endParaRPr lang="en-US" dirty="0"/>
          </a:p>
        </p:txBody>
      </p:sp>
    </p:spTree>
    <p:extLst>
      <p:ext uri="{BB962C8B-B14F-4D97-AF65-F5344CB8AC3E}">
        <p14:creationId xmlns:p14="http://schemas.microsoft.com/office/powerpoint/2010/main" val="417741736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Horz">
          <a:fgClr>
            <a:schemeClr val="bg2"/>
          </a:fgClr>
          <a:bgClr>
            <a:schemeClr val="bg1"/>
          </a:bgClr>
        </a:patt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2438400"/>
            <a:ext cx="9144000" cy="4046538"/>
            <a:chOff x="0" y="1536"/>
            <a:chExt cx="5760" cy="2549"/>
          </a:xfrm>
        </p:grpSpPr>
        <p:sp>
          <p:nvSpPr>
            <p:cNvPr id="445443"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fontAlgn="auto">
                <a:spcBef>
                  <a:spcPts val="0"/>
                </a:spcBef>
                <a:spcAft>
                  <a:spcPts val="0"/>
                </a:spcAft>
                <a:defRPr/>
              </a:pPr>
              <a:endParaRPr lang="en-US" dirty="0">
                <a:latin typeface="+mn-lt"/>
                <a:ea typeface="+mn-ea"/>
                <a:cs typeface="+mn-cs"/>
              </a:endParaRPr>
            </a:p>
          </p:txBody>
        </p:sp>
        <p:sp>
          <p:nvSpPr>
            <p:cNvPr id="1033" name="Freeform 4"/>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4" name="Freeform 5"/>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5446"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auto">
                <a:spcBef>
                  <a:spcPts val="0"/>
                </a:spcBef>
                <a:spcAft>
                  <a:spcPts val="0"/>
                </a:spcAft>
                <a:defRPr/>
              </a:pPr>
              <a:endParaRPr lang="en-US" dirty="0">
                <a:latin typeface="+mn-lt"/>
                <a:ea typeface="+mn-ea"/>
                <a:cs typeface="+mn-cs"/>
              </a:endParaRPr>
            </a:p>
          </p:txBody>
        </p:sp>
        <p:sp>
          <p:nvSpPr>
            <p:cNvPr id="1036" name="Freeform 7"/>
            <p:cNvSpPr>
              <a:spLocks/>
            </p:cNvSpPr>
            <p:nvPr userDrawn="1"/>
          </p:nvSpPr>
          <p:spPr bwMode="hidden">
            <a:xfrm>
              <a:off x="3599" y="2477"/>
              <a:ext cx="186" cy="120"/>
            </a:xfrm>
            <a:custGeom>
              <a:avLst/>
              <a:gdLst>
                <a:gd name="T0" fmla="*/ 193 w 185"/>
                <a:gd name="T1" fmla="*/ 0 h 120"/>
                <a:gd name="T2" fmla="*/ 193 w 185"/>
                <a:gd name="T3" fmla="*/ 6 h 120"/>
                <a:gd name="T4" fmla="*/ 193 w 185"/>
                <a:gd name="T5" fmla="*/ 18 h 120"/>
                <a:gd name="T6" fmla="*/ 193 w 185"/>
                <a:gd name="T7" fmla="*/ 36 h 120"/>
                <a:gd name="T8" fmla="*/ 187 w 185"/>
                <a:gd name="T9" fmla="*/ 54 h 120"/>
                <a:gd name="T10" fmla="*/ 169 w 185"/>
                <a:gd name="T11" fmla="*/ 72 h 120"/>
                <a:gd name="T12" fmla="*/ 145 w 185"/>
                <a:gd name="T13" fmla="*/ 96 h 120"/>
                <a:gd name="T14" fmla="*/ 109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93 w 185"/>
                <a:gd name="T29" fmla="*/ 0 h 120"/>
                <a:gd name="T30" fmla="*/ 193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7" name="Freeform 8"/>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9"/>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45 w 526"/>
                <a:gd name="T17" fmla="*/ 179 h 275"/>
                <a:gd name="T18" fmla="*/ 217 w 526"/>
                <a:gd name="T19" fmla="*/ 143 h 275"/>
                <a:gd name="T20" fmla="*/ 259 w 526"/>
                <a:gd name="T21" fmla="*/ 120 h 275"/>
                <a:gd name="T22" fmla="*/ 307 w 526"/>
                <a:gd name="T23" fmla="*/ 96 h 275"/>
                <a:gd name="T24" fmla="*/ 409 w 526"/>
                <a:gd name="T25" fmla="*/ 48 h 275"/>
                <a:gd name="T26" fmla="*/ 458 w 526"/>
                <a:gd name="T27" fmla="*/ 30 h 275"/>
                <a:gd name="T28" fmla="*/ 494 w 526"/>
                <a:gd name="T29" fmla="*/ 12 h 275"/>
                <a:gd name="T30" fmla="*/ 518 w 526"/>
                <a:gd name="T31" fmla="*/ 6 h 275"/>
                <a:gd name="T32" fmla="*/ 536 w 526"/>
                <a:gd name="T33" fmla="*/ 0 h 275"/>
                <a:gd name="T34" fmla="*/ 542 w 526"/>
                <a:gd name="T35" fmla="*/ 0 h 275"/>
                <a:gd name="T36" fmla="*/ 536 w 526"/>
                <a:gd name="T37" fmla="*/ 6 h 275"/>
                <a:gd name="T38" fmla="*/ 524 w 526"/>
                <a:gd name="T39" fmla="*/ 12 h 275"/>
                <a:gd name="T40" fmla="*/ 500 w 526"/>
                <a:gd name="T41" fmla="*/ 24 h 275"/>
                <a:gd name="T42" fmla="*/ 476 w 526"/>
                <a:gd name="T43" fmla="*/ 42 h 275"/>
                <a:gd name="T44" fmla="*/ 452 w 526"/>
                <a:gd name="T45" fmla="*/ 54 h 275"/>
                <a:gd name="T46" fmla="*/ 409 w 526"/>
                <a:gd name="T47" fmla="*/ 78 h 275"/>
                <a:gd name="T48" fmla="*/ 348 w 526"/>
                <a:gd name="T49" fmla="*/ 108 h 275"/>
                <a:gd name="T50" fmla="*/ 283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9" name="Freeform 10"/>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8 w 718"/>
                <a:gd name="T17" fmla="*/ 228 h 306"/>
                <a:gd name="T18" fmla="*/ 134 w 718"/>
                <a:gd name="T19" fmla="*/ 228 h 306"/>
                <a:gd name="T20" fmla="*/ 152 w 718"/>
                <a:gd name="T21" fmla="*/ 222 h 306"/>
                <a:gd name="T22" fmla="*/ 176 w 718"/>
                <a:gd name="T23" fmla="*/ 216 h 306"/>
                <a:gd name="T24" fmla="*/ 206 w 718"/>
                <a:gd name="T25" fmla="*/ 204 h 306"/>
                <a:gd name="T26" fmla="*/ 283 w 718"/>
                <a:gd name="T27" fmla="*/ 180 h 306"/>
                <a:gd name="T28" fmla="*/ 387 w 718"/>
                <a:gd name="T29" fmla="*/ 156 h 306"/>
                <a:gd name="T30" fmla="*/ 477 w 718"/>
                <a:gd name="T31" fmla="*/ 126 h 306"/>
                <a:gd name="T32" fmla="*/ 560 w 718"/>
                <a:gd name="T33" fmla="*/ 102 h 306"/>
                <a:gd name="T34" fmla="*/ 590 w 718"/>
                <a:gd name="T35" fmla="*/ 90 h 306"/>
                <a:gd name="T36" fmla="*/ 628 w 718"/>
                <a:gd name="T37" fmla="*/ 84 h 306"/>
                <a:gd name="T38" fmla="*/ 646 w 718"/>
                <a:gd name="T39" fmla="*/ 78 h 306"/>
                <a:gd name="T40" fmla="*/ 652 w 718"/>
                <a:gd name="T41" fmla="*/ 72 h 306"/>
                <a:gd name="T42" fmla="*/ 658 w 718"/>
                <a:gd name="T43" fmla="*/ 66 h 306"/>
                <a:gd name="T44" fmla="*/ 676 w 718"/>
                <a:gd name="T45" fmla="*/ 60 h 306"/>
                <a:gd name="T46" fmla="*/ 718 w 718"/>
                <a:gd name="T47" fmla="*/ 30 h 306"/>
                <a:gd name="T48" fmla="*/ 736 w 718"/>
                <a:gd name="T49" fmla="*/ 18 h 306"/>
                <a:gd name="T50" fmla="*/ 742 w 718"/>
                <a:gd name="T51" fmla="*/ 6 h 306"/>
                <a:gd name="T52" fmla="*/ 736 w 718"/>
                <a:gd name="T53" fmla="*/ 0 h 306"/>
                <a:gd name="T54" fmla="*/ 712 w 718"/>
                <a:gd name="T55" fmla="*/ 0 h 306"/>
                <a:gd name="T56" fmla="*/ 652 w 718"/>
                <a:gd name="T57" fmla="*/ 0 h 306"/>
                <a:gd name="T58" fmla="*/ 596 w 718"/>
                <a:gd name="T59" fmla="*/ 0 h 306"/>
                <a:gd name="T60" fmla="*/ 560 w 718"/>
                <a:gd name="T61" fmla="*/ 0 h 306"/>
                <a:gd name="T62" fmla="*/ 530 w 718"/>
                <a:gd name="T63" fmla="*/ 18 h 306"/>
                <a:gd name="T64" fmla="*/ 501 w 718"/>
                <a:gd name="T65" fmla="*/ 42 h 306"/>
                <a:gd name="T66" fmla="*/ 483 w 718"/>
                <a:gd name="T67" fmla="*/ 54 h 306"/>
                <a:gd name="T68" fmla="*/ 465 w 718"/>
                <a:gd name="T69" fmla="*/ 60 h 306"/>
                <a:gd name="T70" fmla="*/ 441 w 718"/>
                <a:gd name="T71" fmla="*/ 60 h 306"/>
                <a:gd name="T72" fmla="*/ 405 w 718"/>
                <a:gd name="T73" fmla="*/ 66 h 306"/>
                <a:gd name="T74" fmla="*/ 355 w 718"/>
                <a:gd name="T75" fmla="*/ 84 h 306"/>
                <a:gd name="T76" fmla="*/ 319 w 718"/>
                <a:gd name="T77" fmla="*/ 108 h 306"/>
                <a:gd name="T78" fmla="*/ 295 w 718"/>
                <a:gd name="T79" fmla="*/ 126 h 306"/>
                <a:gd name="T80" fmla="*/ 283 w 718"/>
                <a:gd name="T81" fmla="*/ 132 h 306"/>
                <a:gd name="T82" fmla="*/ 265 w 718"/>
                <a:gd name="T83" fmla="*/ 138 h 306"/>
                <a:gd name="T84" fmla="*/ 229 w 718"/>
                <a:gd name="T85" fmla="*/ 138 h 306"/>
                <a:gd name="T86" fmla="*/ 194 w 718"/>
                <a:gd name="T87" fmla="*/ 138 h 306"/>
                <a:gd name="T88" fmla="*/ 188 w 718"/>
                <a:gd name="T89" fmla="*/ 138 h 306"/>
                <a:gd name="T90" fmla="*/ 182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11"/>
            <p:cNvSpPr>
              <a:spLocks/>
            </p:cNvSpPr>
            <p:nvPr userDrawn="1"/>
          </p:nvSpPr>
          <p:spPr bwMode="hidden">
            <a:xfrm>
              <a:off x="3358" y="1890"/>
              <a:ext cx="2400" cy="881"/>
            </a:xfrm>
            <a:custGeom>
              <a:avLst/>
              <a:gdLst>
                <a:gd name="T0" fmla="*/ 2293 w 2392"/>
                <a:gd name="T1" fmla="*/ 54 h 881"/>
                <a:gd name="T2" fmla="*/ 2245 w 2392"/>
                <a:gd name="T3" fmla="*/ 54 h 881"/>
                <a:gd name="T4" fmla="*/ 2203 w 2392"/>
                <a:gd name="T5" fmla="*/ 66 h 881"/>
                <a:gd name="T6" fmla="*/ 2077 w 2392"/>
                <a:gd name="T7" fmla="*/ 101 h 881"/>
                <a:gd name="T8" fmla="*/ 2012 w 2392"/>
                <a:gd name="T9" fmla="*/ 119 h 881"/>
                <a:gd name="T10" fmla="*/ 1908 w 2392"/>
                <a:gd name="T11" fmla="*/ 167 h 881"/>
                <a:gd name="T12" fmla="*/ 1884 w 2392"/>
                <a:gd name="T13" fmla="*/ 245 h 881"/>
                <a:gd name="T14" fmla="*/ 1890 w 2392"/>
                <a:gd name="T15" fmla="*/ 305 h 881"/>
                <a:gd name="T16" fmla="*/ 1806 w 2392"/>
                <a:gd name="T17" fmla="*/ 317 h 881"/>
                <a:gd name="T18" fmla="*/ 1637 w 2392"/>
                <a:gd name="T19" fmla="*/ 263 h 881"/>
                <a:gd name="T20" fmla="*/ 1547 w 2392"/>
                <a:gd name="T21" fmla="*/ 257 h 881"/>
                <a:gd name="T22" fmla="*/ 1439 w 2392"/>
                <a:gd name="T23" fmla="*/ 311 h 881"/>
                <a:gd name="T24" fmla="*/ 1371 w 2392"/>
                <a:gd name="T25" fmla="*/ 353 h 881"/>
                <a:gd name="T26" fmla="*/ 1342 w 2392"/>
                <a:gd name="T27" fmla="*/ 359 h 881"/>
                <a:gd name="T28" fmla="*/ 1246 w 2392"/>
                <a:gd name="T29" fmla="*/ 371 h 881"/>
                <a:gd name="T30" fmla="*/ 1192 w 2392"/>
                <a:gd name="T31" fmla="*/ 365 h 881"/>
                <a:gd name="T32" fmla="*/ 1085 w 2392"/>
                <a:gd name="T33" fmla="*/ 371 h 881"/>
                <a:gd name="T34" fmla="*/ 981 w 2392"/>
                <a:gd name="T35" fmla="*/ 383 h 881"/>
                <a:gd name="T36" fmla="*/ 945 w 2392"/>
                <a:gd name="T37" fmla="*/ 401 h 881"/>
                <a:gd name="T38" fmla="*/ 843 w 2392"/>
                <a:gd name="T39" fmla="*/ 419 h 881"/>
                <a:gd name="T40" fmla="*/ 802 w 2392"/>
                <a:gd name="T41" fmla="*/ 419 h 881"/>
                <a:gd name="T42" fmla="*/ 680 w 2392"/>
                <a:gd name="T43" fmla="*/ 437 h 881"/>
                <a:gd name="T44" fmla="*/ 614 w 2392"/>
                <a:gd name="T45" fmla="*/ 473 h 881"/>
                <a:gd name="T46" fmla="*/ 519 w 2392"/>
                <a:gd name="T47" fmla="*/ 467 h 881"/>
                <a:gd name="T48" fmla="*/ 439 w 2392"/>
                <a:gd name="T49" fmla="*/ 491 h 881"/>
                <a:gd name="T50" fmla="*/ 421 w 2392"/>
                <a:gd name="T51" fmla="*/ 539 h 881"/>
                <a:gd name="T52" fmla="*/ 355 w 2392"/>
                <a:gd name="T53" fmla="*/ 569 h 881"/>
                <a:gd name="T54" fmla="*/ 230 w 2392"/>
                <a:gd name="T55" fmla="*/ 599 h 881"/>
                <a:gd name="T56" fmla="*/ 138 w 2392"/>
                <a:gd name="T57" fmla="*/ 647 h 881"/>
                <a:gd name="T58" fmla="*/ 108 w 2392"/>
                <a:gd name="T59" fmla="*/ 659 h 881"/>
                <a:gd name="T60" fmla="*/ 0 w 2392"/>
                <a:gd name="T61" fmla="*/ 671 h 881"/>
                <a:gd name="T62" fmla="*/ 84 w 2392"/>
                <a:gd name="T63" fmla="*/ 695 h 881"/>
                <a:gd name="T64" fmla="*/ 271 w 2392"/>
                <a:gd name="T65" fmla="*/ 653 h 881"/>
                <a:gd name="T66" fmla="*/ 489 w 2392"/>
                <a:gd name="T67" fmla="*/ 569 h 881"/>
                <a:gd name="T68" fmla="*/ 584 w 2392"/>
                <a:gd name="T69" fmla="*/ 521 h 881"/>
                <a:gd name="T70" fmla="*/ 662 w 2392"/>
                <a:gd name="T71" fmla="*/ 515 h 881"/>
                <a:gd name="T72" fmla="*/ 897 w 2392"/>
                <a:gd name="T73" fmla="*/ 461 h 881"/>
                <a:gd name="T74" fmla="*/ 1180 w 2392"/>
                <a:gd name="T75" fmla="*/ 425 h 881"/>
                <a:gd name="T76" fmla="*/ 1324 w 2392"/>
                <a:gd name="T77" fmla="*/ 461 h 881"/>
                <a:gd name="T78" fmla="*/ 1457 w 2392"/>
                <a:gd name="T79" fmla="*/ 533 h 881"/>
                <a:gd name="T80" fmla="*/ 1475 w 2392"/>
                <a:gd name="T81" fmla="*/ 617 h 881"/>
                <a:gd name="T82" fmla="*/ 1416 w 2392"/>
                <a:gd name="T83" fmla="*/ 653 h 881"/>
                <a:gd name="T84" fmla="*/ 1258 w 2392"/>
                <a:gd name="T85" fmla="*/ 701 h 881"/>
                <a:gd name="T86" fmla="*/ 1144 w 2392"/>
                <a:gd name="T87" fmla="*/ 755 h 881"/>
                <a:gd name="T88" fmla="*/ 1097 w 2392"/>
                <a:gd name="T89" fmla="*/ 809 h 881"/>
                <a:gd name="T90" fmla="*/ 1109 w 2392"/>
                <a:gd name="T91" fmla="*/ 869 h 881"/>
                <a:gd name="T92" fmla="*/ 1138 w 2392"/>
                <a:gd name="T93" fmla="*/ 881 h 881"/>
                <a:gd name="T94" fmla="*/ 1240 w 2392"/>
                <a:gd name="T95" fmla="*/ 869 h 881"/>
                <a:gd name="T96" fmla="*/ 1428 w 2392"/>
                <a:gd name="T97" fmla="*/ 857 h 881"/>
                <a:gd name="T98" fmla="*/ 1481 w 2392"/>
                <a:gd name="T99" fmla="*/ 851 h 881"/>
                <a:gd name="T100" fmla="*/ 1523 w 2392"/>
                <a:gd name="T101" fmla="*/ 833 h 881"/>
                <a:gd name="T102" fmla="*/ 1723 w 2392"/>
                <a:gd name="T103" fmla="*/ 743 h 881"/>
                <a:gd name="T104" fmla="*/ 1854 w 2392"/>
                <a:gd name="T105" fmla="*/ 689 h 881"/>
                <a:gd name="T106" fmla="*/ 1932 w 2392"/>
                <a:gd name="T107" fmla="*/ 581 h 881"/>
                <a:gd name="T108" fmla="*/ 2095 w 2392"/>
                <a:gd name="T109" fmla="*/ 389 h 881"/>
                <a:gd name="T110" fmla="*/ 2265 w 2392"/>
                <a:gd name="T111" fmla="*/ 269 h 881"/>
                <a:gd name="T112" fmla="*/ 2313 w 2392"/>
                <a:gd name="T113" fmla="*/ 239 h 881"/>
                <a:gd name="T114" fmla="*/ 2456 w 2392"/>
                <a:gd name="T115" fmla="*/ 0 h 881"/>
                <a:gd name="T116" fmla="*/ 2366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5452" name="Freeform 12"/>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auto">
                <a:spcBef>
                  <a:spcPts val="0"/>
                </a:spcBef>
                <a:spcAft>
                  <a:spcPts val="0"/>
                </a:spcAft>
                <a:defRPr/>
              </a:pPr>
              <a:endParaRPr lang="en-US" dirty="0">
                <a:latin typeface="+mn-lt"/>
                <a:ea typeface="+mn-ea"/>
                <a:cs typeface="+mn-cs"/>
              </a:endParaRPr>
            </a:p>
          </p:txBody>
        </p:sp>
        <p:sp>
          <p:nvSpPr>
            <p:cNvPr id="1042" name="Freeform 13"/>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5454"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auto">
                <a:spcBef>
                  <a:spcPts val="0"/>
                </a:spcBef>
                <a:spcAft>
                  <a:spcPts val="0"/>
                </a:spcAft>
                <a:defRPr/>
              </a:pPr>
              <a:endParaRPr lang="en-US" dirty="0">
                <a:latin typeface="+mn-lt"/>
                <a:ea typeface="+mn-ea"/>
                <a:cs typeface="+mn-cs"/>
              </a:endParaRPr>
            </a:p>
          </p:txBody>
        </p:sp>
        <p:sp>
          <p:nvSpPr>
            <p:cNvPr id="445455"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fontAlgn="auto">
                <a:spcBef>
                  <a:spcPts val="0"/>
                </a:spcBef>
                <a:spcAft>
                  <a:spcPts val="0"/>
                </a:spcAft>
                <a:defRPr/>
              </a:pPr>
              <a:endParaRPr lang="en-US" dirty="0">
                <a:latin typeface="+mn-lt"/>
                <a:ea typeface="+mn-ea"/>
                <a:cs typeface="+mn-cs"/>
              </a:endParaRPr>
            </a:p>
          </p:txBody>
        </p:sp>
        <p:sp>
          <p:nvSpPr>
            <p:cNvPr id="445456"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fontAlgn="auto">
                <a:spcBef>
                  <a:spcPts val="0"/>
                </a:spcBef>
                <a:spcAft>
                  <a:spcPts val="0"/>
                </a:spcAft>
                <a:defRPr/>
              </a:pPr>
              <a:endParaRPr lang="en-US" dirty="0">
                <a:latin typeface="+mn-lt"/>
                <a:ea typeface="+mn-ea"/>
                <a:cs typeface="+mn-cs"/>
              </a:endParaRPr>
            </a:p>
          </p:txBody>
        </p:sp>
        <p:sp>
          <p:nvSpPr>
            <p:cNvPr id="1046" name="Freeform 17"/>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45458" name="Rectangle 18"/>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445459" name="Rectangle 19"/>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aramond" charset="0"/>
                <a:cs typeface="+mn-cs"/>
              </a:defRPr>
            </a:lvl1pPr>
          </a:lstStyle>
          <a:p>
            <a:pPr>
              <a:defRPr/>
            </a:pPr>
            <a:fld id="{40228100-5FC7-6F49-9734-C96773A9168F}" type="datetimeFigureOut">
              <a:rPr lang="en-US"/>
              <a:pPr>
                <a:defRPr/>
              </a:pPr>
              <a:t>1/3/18</a:t>
            </a:fld>
            <a:endParaRPr lang="en-US" dirty="0"/>
          </a:p>
        </p:txBody>
      </p:sp>
      <p:sp>
        <p:nvSpPr>
          <p:cNvPr id="445460"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fontAlgn="auto" hangingPunct="1">
              <a:spcBef>
                <a:spcPts val="0"/>
              </a:spcBef>
              <a:spcAft>
                <a:spcPts val="0"/>
              </a:spcAft>
              <a:defRPr sz="1200" dirty="0">
                <a:latin typeface="+mn-lt"/>
                <a:ea typeface="+mn-ea"/>
                <a:cs typeface="+mn-cs"/>
              </a:defRPr>
            </a:lvl1pPr>
          </a:lstStyle>
          <a:p>
            <a:pPr>
              <a:defRPr/>
            </a:pPr>
            <a:endParaRPr lang="en-US"/>
          </a:p>
        </p:txBody>
      </p:sp>
      <p:sp>
        <p:nvSpPr>
          <p:cNvPr id="445461" name="Rectangle 21"/>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charset="0"/>
                <a:cs typeface="+mn-cs"/>
              </a:defRPr>
            </a:lvl1pPr>
          </a:lstStyle>
          <a:p>
            <a:pPr>
              <a:defRPr/>
            </a:pPr>
            <a:fld id="{DD66944D-EC9A-8941-BA0C-6741B4FA1B63}" type="slidenum">
              <a:rPr lang="en-US"/>
              <a:pPr>
                <a:defRPr/>
              </a:pPr>
              <a:t>‹#›</a:t>
            </a:fld>
            <a:endParaRPr lang="en-US" dirty="0"/>
          </a:p>
        </p:txBody>
      </p:sp>
      <p:sp>
        <p:nvSpPr>
          <p:cNvPr id="445462" name="Rectangle 22"/>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851"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ＭＳ Ｐゴシック" charset="0"/>
          <a:cs typeface="ＭＳ Ｐゴシック" charset="0"/>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cs typeface="ＭＳ Ｐゴシック"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cs typeface="ＭＳ Ｐゴシック"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cs typeface="ＭＳ Ｐゴシック"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cs typeface="ＭＳ Ｐゴシック"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effectLst>
            <a:outerShdw blurRad="38100" dist="38100" dir="2700000" algn="tl">
              <a:srgbClr val="000000"/>
            </a:outerShdw>
          </a:effectLst>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ea typeface="ＭＳ Ｐゴシック" charset="0"/>
        </a:defRPr>
      </a:lvl2pPr>
      <a:lvl3pPr marL="1143000" indent="-228600"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000000"/>
            </a:outerShdw>
          </a:effectLst>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ea typeface="ＭＳ Ｐゴシック" charset="0"/>
        </a:defRPr>
      </a:lvl4pPr>
      <a:lvl5pPr marL="2057400" indent="-228600" algn="l" rtl="0" eaLnBrk="0" fontAlgn="base" hangingPunct="0">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ea typeface="ＭＳ Ｐゴシック" charset="0"/>
        </a:defRPr>
      </a:lvl5pPr>
      <a:lvl6pPr marL="2514600" indent="-228600" algn="l" rtl="0" eaLnBrk="1" fontAlgn="base" hangingPunct="1">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jpeg"/><Relationship Id="rId7" Type="http://schemas.openxmlformats.org/officeDocument/2006/relationships/image" Target="../media/image12.jpeg"/><Relationship Id="rId8"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wmf"/><Relationship Id="rId5" Type="http://schemas.openxmlformats.org/officeDocument/2006/relationships/image" Target="../media/image21.wmf"/><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wmf"/><Relationship Id="rId3" Type="http://schemas.openxmlformats.org/officeDocument/2006/relationships/image" Target="../media/image23.wmf"/></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30.gif"/><Relationship Id="rId4" Type="http://schemas.openxmlformats.org/officeDocument/2006/relationships/image" Target="../media/image31.wmf"/><Relationship Id="rId5" Type="http://schemas.openxmlformats.org/officeDocument/2006/relationships/image" Target="../media/image32.wmf"/><Relationship Id="rId1" Type="http://schemas.openxmlformats.org/officeDocument/2006/relationships/slideLayout" Target="../slideLayouts/slideLayout2.xml"/><Relationship Id="rId2" Type="http://schemas.openxmlformats.org/officeDocument/2006/relationships/image" Target="../media/image29.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6.wmf"/><Relationship Id="rId3" Type="http://schemas.openxmlformats.org/officeDocument/2006/relationships/image" Target="../media/image37.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wmf"/><Relationship Id="rId4" Type="http://schemas.openxmlformats.org/officeDocument/2006/relationships/image" Target="../media/image39.w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wmf"/><Relationship Id="rId3" Type="http://schemas.openxmlformats.org/officeDocument/2006/relationships/image" Target="../media/image41.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5.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1143000" y="152400"/>
            <a:ext cx="6972300" cy="1905000"/>
          </a:xfrm>
        </p:spPr>
        <p:txBody>
          <a:bodyPr/>
          <a:lstStyle/>
          <a:p>
            <a:pPr>
              <a:defRPr/>
            </a:pPr>
            <a:r>
              <a:rPr lang="en-US" dirty="0">
                <a:latin typeface="Calibri" charset="0"/>
                <a:cs typeface="Calibri" charset="0"/>
              </a:rPr>
              <a:t>If you lived in </a:t>
            </a:r>
            <a:r>
              <a:rPr lang="en-US" dirty="0" smtClean="0">
                <a:latin typeface="Calibri" charset="0"/>
                <a:cs typeface="Calibri" charset="0"/>
              </a:rPr>
              <a:t>Beowulf’s </a:t>
            </a:r>
            <a:r>
              <a:rPr lang="en-US" dirty="0">
                <a:latin typeface="Calibri" charset="0"/>
                <a:cs typeface="Calibri" charset="0"/>
              </a:rPr>
              <a:t>society…</a:t>
            </a: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649" y="2819400"/>
            <a:ext cx="2495151" cy="3276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Calibri" charset="0"/>
                <a:cs typeface="Calibri" charset="0"/>
              </a:rPr>
              <a:t>If you lived in </a:t>
            </a:r>
            <a:r>
              <a:rPr lang="en-US" dirty="0" smtClean="0">
                <a:latin typeface="Calibri" charset="0"/>
                <a:cs typeface="Calibri" charset="0"/>
              </a:rPr>
              <a:t>Beowulf’s </a:t>
            </a:r>
            <a:r>
              <a:rPr lang="en-US" dirty="0">
                <a:latin typeface="Calibri" charset="0"/>
                <a:cs typeface="Calibri" charset="0"/>
              </a:rPr>
              <a:t>society…</a:t>
            </a:r>
          </a:p>
        </p:txBody>
      </p:sp>
      <p:sp>
        <p:nvSpPr>
          <p:cNvPr id="3" name="Content Placeholder 2"/>
          <p:cNvSpPr>
            <a:spLocks noGrp="1"/>
          </p:cNvSpPr>
          <p:nvPr>
            <p:ph idx="1"/>
          </p:nvPr>
        </p:nvSpPr>
        <p:spPr>
          <a:xfrm>
            <a:off x="457200" y="1143000"/>
            <a:ext cx="8229600" cy="4495800"/>
          </a:xfrm>
        </p:spPr>
        <p:txBody>
          <a:bodyPr/>
          <a:lstStyle/>
          <a:p>
            <a:pPr>
              <a:defRPr/>
            </a:pPr>
            <a:r>
              <a:rPr lang="en-US" dirty="0" smtClean="0">
                <a:latin typeface="Calibri" pitchFamily="34" charset="0"/>
                <a:ea typeface="+mn-ea"/>
                <a:cs typeface="Calibri" pitchFamily="34" charset="0"/>
              </a:rPr>
              <a:t>You would have been called an Anglo-Saxon.</a:t>
            </a:r>
          </a:p>
          <a:p>
            <a:pPr>
              <a:defRPr/>
            </a:pPr>
            <a:r>
              <a:rPr lang="en-US" dirty="0" smtClean="0">
                <a:latin typeface="Calibri" pitchFamily="34" charset="0"/>
                <a:ea typeface="+mn-ea"/>
                <a:cs typeface="Calibri" pitchFamily="34" charset="0"/>
              </a:rPr>
              <a:t>You would have been alive between 400 and 1000 AD.</a:t>
            </a:r>
          </a:p>
          <a:p>
            <a:pPr>
              <a:defRPr/>
            </a:pPr>
            <a:r>
              <a:rPr lang="en-US" dirty="0" smtClean="0">
                <a:latin typeface="Calibri" pitchFamily="34" charset="0"/>
                <a:ea typeface="+mn-ea"/>
                <a:cs typeface="Calibri" pitchFamily="34" charset="0"/>
              </a:rPr>
              <a:t>You would have lived in Scandinavia (the Sweden/Finland/Norway/Denmark area).</a:t>
            </a:r>
          </a:p>
          <a:p>
            <a:pPr>
              <a:defRPr/>
            </a:pPr>
            <a:endParaRPr lang="en-US" dirty="0">
              <a:ea typeface="+mn-ea"/>
              <a:cs typeface="+mn-cs"/>
            </a:endParaRPr>
          </a:p>
        </p:txBody>
      </p:sp>
      <p:pic>
        <p:nvPicPr>
          <p:cNvPr id="1026" name="Picture 2" descr="http://theora.com/images/Scandinav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878263"/>
            <a:ext cx="2298700" cy="2827337"/>
          </a:xfrm>
          <a:prstGeom prst="rect">
            <a:avLst/>
          </a:prstGeom>
          <a:noFill/>
          <a:ln w="38100" cap="sq">
            <a:solidFill>
              <a:srgbClr val="000000"/>
            </a:solidFill>
            <a:miter lim="800000"/>
            <a:headEnd/>
            <a:tailEnd/>
          </a:ln>
          <a:effectLst>
            <a:outerShdw blurRad="50800" dist="38100" dir="2700000" algn="tl" rotWithShape="0">
              <a:srgbClr val="000000">
                <a:alpha val="42999"/>
              </a:srgbClr>
            </a:outerShdw>
          </a:effectLst>
          <a:extLst>
            <a:ext uri="{909E8E84-426E-40dd-AFC4-6F175D3DCCD1}">
              <a14:hiddenFill xmlns:a14="http://schemas.microsoft.com/office/drawing/2010/main">
                <a:solidFill>
                  <a:srgbClr val="FFFFFF"/>
                </a:solidFill>
              </a14:hiddenFill>
            </a:ext>
          </a:extLst>
        </p:spPr>
      </p:pic>
      <p:pic>
        <p:nvPicPr>
          <p:cNvPr id="41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856038"/>
            <a:ext cx="2209800" cy="2849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cxnSp>
        <p:nvCxnSpPr>
          <p:cNvPr id="15365" name="Straight Arrow Connector 8"/>
          <p:cNvCxnSpPr>
            <a:cxnSpLocks noChangeShapeType="1"/>
          </p:cNvCxnSpPr>
          <p:nvPr/>
        </p:nvCxnSpPr>
        <p:spPr bwMode="auto">
          <a:xfrm flipH="1">
            <a:off x="6096000" y="4191000"/>
            <a:ext cx="1600200" cy="838200"/>
          </a:xfrm>
          <a:prstGeom prst="straightConnector1">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cxnSp>
      <p:sp>
        <p:nvSpPr>
          <p:cNvPr id="15366" name="TextBox 9"/>
          <p:cNvSpPr txBox="1">
            <a:spLocks noChangeArrowheads="1"/>
          </p:cNvSpPr>
          <p:nvPr/>
        </p:nvSpPr>
        <p:spPr bwMode="auto">
          <a:xfrm>
            <a:off x="7696200" y="3686175"/>
            <a:ext cx="990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cs typeface="Calibri" charset="0"/>
              </a:rPr>
              <a:t>Around here in Europe</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6629400" cy="2057400"/>
          </a:xfrm>
        </p:spPr>
        <p:txBody>
          <a:bodyPr/>
          <a:lstStyle/>
          <a:p>
            <a:pPr>
              <a:defRPr/>
            </a:pPr>
            <a:r>
              <a:rPr lang="en-US" dirty="0">
                <a:latin typeface="Calibri" charset="0"/>
                <a:cs typeface="Calibri" charset="0"/>
              </a:rPr>
              <a:t>You</a:t>
            </a:r>
            <a:r>
              <a:rPr lang="ja-JP" altLang="en-US" dirty="0">
                <a:latin typeface="Calibri" charset="0"/>
                <a:cs typeface="Calibri" charset="0"/>
              </a:rPr>
              <a:t>’</a:t>
            </a:r>
            <a:r>
              <a:rPr lang="en-US" dirty="0">
                <a:latin typeface="Calibri" charset="0"/>
                <a:cs typeface="Calibri" charset="0"/>
              </a:rPr>
              <a:t>d cruise around in a boat called a </a:t>
            </a:r>
            <a:r>
              <a:rPr lang="en-US" i="1" dirty="0" err="1">
                <a:latin typeface="Calibri" charset="0"/>
                <a:cs typeface="Calibri" charset="0"/>
              </a:rPr>
              <a:t>drakkar</a:t>
            </a:r>
            <a:r>
              <a:rPr lang="en-US" dirty="0">
                <a:latin typeface="Calibri" charset="0"/>
                <a:cs typeface="Calibri" charset="0"/>
              </a:rPr>
              <a:t>.</a:t>
            </a:r>
          </a:p>
        </p:txBody>
      </p:sp>
      <p:pic>
        <p:nvPicPr>
          <p:cNvPr id="15362" name="Picture 2" descr="http://www.mandragore2.net/dico/lexique2/navires2/drakkar-g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057400"/>
            <a:ext cx="5791200" cy="4343400"/>
          </a:xfrm>
          <a:prstGeom prst="rect">
            <a:avLst/>
          </a:prstGeom>
          <a:noFill/>
          <a:ln w="38100" cap="sq">
            <a:solidFill>
              <a:srgbClr val="000000"/>
            </a:solidFill>
            <a:miter lim="800000"/>
            <a:headEnd/>
            <a:tailEnd/>
          </a:ln>
          <a:effectLst>
            <a:outerShdw blurRad="50800" dist="38100" dir="2700000" algn="tl" rotWithShape="0">
              <a:srgbClr val="000000">
                <a:alpha val="42999"/>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752600"/>
          </a:xfrm>
        </p:spPr>
        <p:txBody>
          <a:bodyPr/>
          <a:lstStyle/>
          <a:p>
            <a:pPr>
              <a:defRPr/>
            </a:pPr>
            <a:r>
              <a:rPr lang="en-US" sz="3800" dirty="0">
                <a:latin typeface="Calibri" charset="0"/>
                <a:cs typeface="Calibri" charset="0"/>
              </a:rPr>
              <a:t>You and your buddies would sail around looking for monasteries to raid (</a:t>
            </a:r>
            <a:r>
              <a:rPr lang="en-US" sz="3800" dirty="0" smtClean="0">
                <a:latin typeface="Calibri" charset="0"/>
                <a:cs typeface="Calibri" charset="0"/>
              </a:rPr>
              <a:t>that’s </a:t>
            </a:r>
            <a:r>
              <a:rPr lang="en-US" sz="3800" dirty="0">
                <a:latin typeface="Calibri" charset="0"/>
                <a:cs typeface="Calibri" charset="0"/>
              </a:rPr>
              <a:t>who had the loot back then).</a:t>
            </a:r>
          </a:p>
        </p:txBody>
      </p:sp>
      <p:pic>
        <p:nvPicPr>
          <p:cNvPr id="614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6600" y="2020888"/>
            <a:ext cx="4619625" cy="461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6386" name="Picture 2" descr="http://www.hurstwic.org/history/articles/society/pix/monastery_raid.jpg"/>
          <p:cNvPicPr>
            <a:picLocks noChangeAspect="1" noChangeArrowheads="1"/>
          </p:cNvPicPr>
          <p:nvPr/>
        </p:nvPicPr>
        <p:blipFill>
          <a:blip r:embed="rId3" cstate="print"/>
          <a:srcRect/>
          <a:stretch>
            <a:fillRect/>
          </a:stretch>
        </p:blipFill>
        <p:spPr bwMode="auto">
          <a:xfrm>
            <a:off x="2819400" y="2528377"/>
            <a:ext cx="3048000" cy="2465954"/>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412" name="TextBox 2"/>
          <p:cNvSpPr txBox="1">
            <a:spLocks noChangeArrowheads="1"/>
          </p:cNvSpPr>
          <p:nvPr/>
        </p:nvSpPr>
        <p:spPr bwMode="auto">
          <a:xfrm rot="-840000">
            <a:off x="2359025" y="4810125"/>
            <a:ext cx="1524000" cy="1477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chemeClr val="bg1"/>
                </a:solidFill>
                <a:latin typeface="Brush Script MT" charset="0"/>
              </a:rPr>
              <a:t>April 7, 498</a:t>
            </a:r>
          </a:p>
          <a:p>
            <a:pPr eaLnBrk="1" hangingPunct="1"/>
            <a:r>
              <a:rPr lang="en-US" sz="1800">
                <a:solidFill>
                  <a:schemeClr val="bg1"/>
                </a:solidFill>
                <a:latin typeface="Brush Script MT" charset="0"/>
              </a:rPr>
              <a:t>Raiding the monastery with the guys. Ah, the good ol’ days. </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atin typeface="Calibri" charset="0"/>
                <a:cs typeface="Calibri" charset="0"/>
              </a:rPr>
              <a:t>Want a snack? </a:t>
            </a:r>
            <a:br>
              <a:rPr lang="en-US">
                <a:latin typeface="Calibri" charset="0"/>
                <a:cs typeface="Calibri" charset="0"/>
              </a:rPr>
            </a:br>
            <a:r>
              <a:rPr lang="en-US">
                <a:latin typeface="Calibri" charset="0"/>
                <a:cs typeface="Calibri" charset="0"/>
              </a:rPr>
              <a:t>Here are your choices:</a:t>
            </a:r>
          </a:p>
        </p:txBody>
      </p:sp>
      <p:pic>
        <p:nvPicPr>
          <p:cNvPr id="17410" name="Picture 2" descr="http://www.naturemoms.com/blog/wp-content/uploads/2007/07/salmon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1600200"/>
            <a:ext cx="2552700" cy="1701800"/>
          </a:xfrm>
          <a:prstGeom prst="rect">
            <a:avLst/>
          </a:prstGeom>
          <a:noFill/>
          <a:ln w="38100" cap="sq">
            <a:solidFill>
              <a:srgbClr val="000000"/>
            </a:solidFill>
            <a:miter lim="800000"/>
            <a:headEnd/>
            <a:tailEnd/>
          </a:ln>
          <a:effectLst>
            <a:outerShdw blurRad="50800" dist="38100" dir="2700000" algn="tl" rotWithShape="0">
              <a:srgbClr val="000000">
                <a:alpha val="42999"/>
              </a:srgbClr>
            </a:outerShdw>
          </a:effectLst>
          <a:extLst>
            <a:ext uri="{909E8E84-426E-40dd-AFC4-6F175D3DCCD1}">
              <a14:hiddenFill xmlns:a14="http://schemas.microsoft.com/office/drawing/2010/main">
                <a:solidFill>
                  <a:srgbClr val="FFFFFF"/>
                </a:solidFill>
              </a14:hiddenFill>
            </a:ext>
          </a:extLst>
        </p:spPr>
      </p:pic>
      <p:pic>
        <p:nvPicPr>
          <p:cNvPr id="17412" name="Picture 4" descr="http://www.sushifornitori.it/images/shellfis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574800"/>
            <a:ext cx="2590800" cy="1778000"/>
          </a:xfrm>
          <a:prstGeom prst="rect">
            <a:avLst/>
          </a:prstGeom>
          <a:noFill/>
          <a:ln w="38100" cap="sq">
            <a:solidFill>
              <a:srgbClr val="000000"/>
            </a:solidFill>
            <a:miter lim="800000"/>
            <a:headEnd/>
            <a:tailEnd/>
          </a:ln>
          <a:effectLst>
            <a:outerShdw blurRad="50800" dist="38100" dir="2700000" algn="tl" rotWithShape="0">
              <a:srgbClr val="000000">
                <a:alpha val="42999"/>
              </a:srgbClr>
            </a:outerShdw>
          </a:effectLst>
          <a:extLst>
            <a:ext uri="{909E8E84-426E-40dd-AFC4-6F175D3DCCD1}">
              <a14:hiddenFill xmlns:a14="http://schemas.microsoft.com/office/drawing/2010/main">
                <a:solidFill>
                  <a:srgbClr val="FFFFFF"/>
                </a:solidFill>
              </a14:hiddenFill>
            </a:ext>
          </a:extLst>
        </p:spPr>
      </p:pic>
      <p:pic>
        <p:nvPicPr>
          <p:cNvPr id="17414" name="Picture 6" descr="http://www.marions-kochbuch.com/food-pic/black-forest-country-brea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7900" y="1524000"/>
            <a:ext cx="2933700" cy="1752600"/>
          </a:xfrm>
          <a:prstGeom prst="rect">
            <a:avLst/>
          </a:prstGeom>
          <a:noFill/>
          <a:ln w="38100" cap="sq">
            <a:solidFill>
              <a:srgbClr val="000000"/>
            </a:solidFill>
            <a:miter lim="800000"/>
            <a:headEnd/>
            <a:tailEnd/>
          </a:ln>
          <a:effectLst>
            <a:outerShdw blurRad="50800" dist="38100" dir="2700000" algn="tl" rotWithShape="0">
              <a:srgbClr val="000000">
                <a:alpha val="42999"/>
              </a:srgbClr>
            </a:outerShdw>
          </a:effectLst>
          <a:extLst>
            <a:ext uri="{909E8E84-426E-40dd-AFC4-6F175D3DCCD1}">
              <a14:hiddenFill xmlns:a14="http://schemas.microsoft.com/office/drawing/2010/main">
                <a:solidFill>
                  <a:srgbClr val="FFFFFF"/>
                </a:solidFill>
              </a14:hiddenFill>
            </a:ext>
          </a:extLst>
        </p:spPr>
      </p:pic>
      <p:pic>
        <p:nvPicPr>
          <p:cNvPr id="17416" name="Picture 8" descr="http://upload.wikimedia.org/wikipedia/commons/b/be/Rice_grue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581400"/>
            <a:ext cx="2619375" cy="1963738"/>
          </a:xfrm>
          <a:prstGeom prst="rect">
            <a:avLst/>
          </a:prstGeom>
          <a:noFill/>
          <a:ln w="38100" cap="sq">
            <a:solidFill>
              <a:srgbClr val="000000"/>
            </a:solidFill>
            <a:miter lim="800000"/>
            <a:headEnd/>
            <a:tailEnd/>
          </a:ln>
          <a:effectLst>
            <a:outerShdw blurRad="50800" dist="38100" dir="2700000" algn="tl" rotWithShape="0">
              <a:srgbClr val="000000">
                <a:alpha val="42999"/>
              </a:srgbClr>
            </a:outerShdw>
          </a:effectLst>
          <a:extLst>
            <a:ext uri="{909E8E84-426E-40dd-AFC4-6F175D3DCCD1}">
              <a14:hiddenFill xmlns:a14="http://schemas.microsoft.com/office/drawing/2010/main">
                <a:solidFill>
                  <a:srgbClr val="FFFFFF"/>
                </a:solidFill>
              </a14:hiddenFill>
            </a:ext>
          </a:extLst>
        </p:spPr>
      </p:pic>
      <p:pic>
        <p:nvPicPr>
          <p:cNvPr id="17418" name="Picture 10" descr="http://www.bangor.ac.uk/~bss809/cod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3581400"/>
            <a:ext cx="2590800" cy="1963738"/>
          </a:xfrm>
          <a:prstGeom prst="rect">
            <a:avLst/>
          </a:prstGeom>
          <a:noFill/>
          <a:ln w="38100" cap="sq">
            <a:solidFill>
              <a:srgbClr val="000000"/>
            </a:solidFill>
            <a:miter lim="800000"/>
            <a:headEnd/>
            <a:tailEnd/>
          </a:ln>
          <a:effectLst>
            <a:outerShdw blurRad="50800" dist="38100" dir="2700000" algn="tl" rotWithShape="0">
              <a:srgbClr val="000000">
                <a:alpha val="42999"/>
              </a:srgbClr>
            </a:outerShdw>
          </a:effectLst>
          <a:extLst>
            <a:ext uri="{909E8E84-426E-40dd-AFC4-6F175D3DCCD1}">
              <a14:hiddenFill xmlns:a14="http://schemas.microsoft.com/office/drawing/2010/main">
                <a:solidFill>
                  <a:srgbClr val="FFFFFF"/>
                </a:solidFill>
              </a14:hiddenFill>
            </a:ext>
          </a:extLst>
        </p:spPr>
      </p:pic>
      <p:pic>
        <p:nvPicPr>
          <p:cNvPr id="17420" name="Picture 12" descr="http://blog.timesunion.com/capitol/files/2009/07/pork061218_56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2500" y="3581400"/>
            <a:ext cx="2959100" cy="1981200"/>
          </a:xfrm>
          <a:prstGeom prst="rect">
            <a:avLst/>
          </a:prstGeom>
          <a:noFill/>
          <a:ln w="38100" cap="sq">
            <a:solidFill>
              <a:srgbClr val="000000"/>
            </a:solidFill>
            <a:miter lim="800000"/>
            <a:headEnd/>
            <a:tailEnd/>
          </a:ln>
          <a:effectLst>
            <a:outerShdw blurRad="50800" dist="38100" dir="2700000" algn="tl" rotWithShape="0">
              <a:srgbClr val="000000">
                <a:alpha val="42999"/>
              </a:srgbClr>
            </a:outerShdw>
          </a:effectLst>
          <a:extLst>
            <a:ext uri="{909E8E84-426E-40dd-AFC4-6F175D3DCCD1}">
              <a14:hiddenFill xmlns:a14="http://schemas.microsoft.com/office/drawing/2010/main">
                <a:solidFill>
                  <a:srgbClr val="FFFFFF"/>
                </a:solidFill>
              </a14:hiddenFill>
            </a:ext>
          </a:extLst>
        </p:spPr>
      </p:pic>
      <p:sp>
        <p:nvSpPr>
          <p:cNvPr id="18440" name="TextBox 2"/>
          <p:cNvSpPr txBox="1">
            <a:spLocks noChangeArrowheads="1"/>
          </p:cNvSpPr>
          <p:nvPr/>
        </p:nvSpPr>
        <p:spPr bwMode="auto">
          <a:xfrm>
            <a:off x="381000" y="5715000"/>
            <a:ext cx="8610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Calibri" charset="0"/>
                <a:cs typeface="Calibri" charset="0"/>
              </a:rPr>
              <a:t>“Warning: Eating raw or uncooked meats, poultry, seafood, shellfish or eggs may increase your risk of foodborne illness.”</a:t>
            </a:r>
          </a:p>
        </p:txBody>
      </p:sp>
      <p:pic>
        <p:nvPicPr>
          <p:cNvPr id="7178"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42900"/>
            <a:ext cx="709613"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 name="&quot;No&quot; Symbol 2"/>
          <p:cNvSpPr/>
          <p:nvPr/>
        </p:nvSpPr>
        <p:spPr bwMode="auto">
          <a:xfrm>
            <a:off x="182563" y="228600"/>
            <a:ext cx="1714500" cy="1219200"/>
          </a:xfrm>
          <a:prstGeom prst="noSmoking">
            <a:avLst/>
          </a:prstGeom>
          <a:solidFill>
            <a:schemeClr val="accent1">
              <a:alpha val="31000"/>
            </a:schemeClr>
          </a:solidFill>
          <a:ln w="9525" cap="flat" cmpd="sng" algn="ctr">
            <a:solidFill>
              <a:schemeClr val="tx1"/>
            </a:solidFill>
            <a:prstDash val="solid"/>
            <a:round/>
            <a:headEnd type="none" w="med" len="med"/>
            <a:tailEnd type="none" w="med" len="med"/>
          </a:ln>
          <a:effectLst/>
        </p:spPr>
        <p:txBody>
          <a:bodyPr/>
          <a:lstStyle/>
          <a:p>
            <a:pPr eaLnBrk="0" hangingPunct="0">
              <a:defRPr/>
            </a:pPr>
            <a:endParaRPr lang="en-US">
              <a:latin typeface="Garamond" pitchFamily="18" charset="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Calibri" charset="0"/>
                <a:cs typeface="Calibri" charset="0"/>
              </a:rPr>
              <a:t>Water quality is questionable, so </a:t>
            </a:r>
            <a:r>
              <a:rPr lang="en-US" dirty="0" smtClean="0">
                <a:latin typeface="Calibri" charset="0"/>
                <a:cs typeface="Calibri" charset="0"/>
              </a:rPr>
              <a:t>you’d </a:t>
            </a:r>
            <a:r>
              <a:rPr lang="en-US" dirty="0">
                <a:latin typeface="Calibri" charset="0"/>
                <a:cs typeface="Calibri" charset="0"/>
              </a:rPr>
              <a:t>probably drink this:</a:t>
            </a:r>
          </a:p>
        </p:txBody>
      </p:sp>
      <p:pic>
        <p:nvPicPr>
          <p:cNvPr id="19458" name="Picture 2" descr="http://www.gotmead.com/screensavers/1024x768vikinggot.jpg"/>
          <p:cNvPicPr>
            <a:picLocks noChangeAspect="1" noChangeArrowheads="1"/>
          </p:cNvPicPr>
          <p:nvPr/>
        </p:nvPicPr>
        <p:blipFill>
          <a:blip r:embed="rId2"/>
          <a:srcRect/>
          <a:stretch>
            <a:fillRect/>
          </a:stretch>
        </p:blipFill>
        <p:spPr bwMode="auto">
          <a:xfrm>
            <a:off x="3048000" y="2590800"/>
            <a:ext cx="3060700" cy="3392488"/>
          </a:xfrm>
          <a:prstGeom prst="rect">
            <a:avLst/>
          </a:prstGeom>
          <a:ln w="228600" cap="sq" cmpd="thickThin">
            <a:solidFill>
              <a:srgbClr val="000000"/>
            </a:solidFill>
            <a:prstDash val="solid"/>
            <a:miter lim="800000"/>
          </a:ln>
          <a:effectLst>
            <a:innerShdw blurRad="76200">
              <a:srgbClr val="000000"/>
            </a:innerShdw>
          </a:effectLst>
        </p:spPr>
      </p:pic>
      <p:pic>
        <p:nvPicPr>
          <p:cNvPr id="19460" name="Picture 4" descr="http://www.theconnaught.co.uk/Editor/images/wine5.jpg"/>
          <p:cNvPicPr>
            <a:picLocks noChangeAspect="1" noChangeArrowheads="1"/>
          </p:cNvPicPr>
          <p:nvPr/>
        </p:nvPicPr>
        <p:blipFill>
          <a:blip r:embed="rId3" cstate="print"/>
          <a:srcRect/>
          <a:stretch>
            <a:fillRect/>
          </a:stretch>
        </p:blipFill>
        <p:spPr bwMode="auto">
          <a:xfrm>
            <a:off x="152400" y="1676400"/>
            <a:ext cx="2747926" cy="38496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462" name="Picture 6" descr="http://www.applecidervinegarweightloss.com/pics/article-apple-cider-vinegar.jpg"/>
          <p:cNvPicPr>
            <a:picLocks noChangeAspect="1" noChangeArrowheads="1"/>
          </p:cNvPicPr>
          <p:nvPr/>
        </p:nvPicPr>
        <p:blipFill>
          <a:blip r:embed="rId4" cstate="print"/>
          <a:srcRect/>
          <a:stretch>
            <a:fillRect/>
          </a:stretch>
        </p:blipFill>
        <p:spPr bwMode="auto">
          <a:xfrm>
            <a:off x="6324600" y="1676400"/>
            <a:ext cx="2609536" cy="37472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9461" name="TextBox 2"/>
          <p:cNvSpPr txBox="1">
            <a:spLocks noChangeArrowheads="1"/>
          </p:cNvSpPr>
          <p:nvPr/>
        </p:nvSpPr>
        <p:spPr bwMode="auto">
          <a:xfrm>
            <a:off x="990600" y="5621338"/>
            <a:ext cx="76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Wine</a:t>
            </a:r>
          </a:p>
        </p:txBody>
      </p:sp>
      <p:sp>
        <p:nvSpPr>
          <p:cNvPr id="3" name="TextBox 3"/>
          <p:cNvSpPr txBox="1">
            <a:spLocks noChangeArrowheads="1"/>
          </p:cNvSpPr>
          <p:nvPr/>
        </p:nvSpPr>
        <p:spPr bwMode="auto">
          <a:xfrm>
            <a:off x="3352800" y="6211888"/>
            <a:ext cx="2895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Mead (A sweetened predecessor of beer)</a:t>
            </a:r>
          </a:p>
        </p:txBody>
      </p:sp>
      <p:sp>
        <p:nvSpPr>
          <p:cNvPr id="19463" name="TextBox 4"/>
          <p:cNvSpPr txBox="1">
            <a:spLocks noChangeArrowheads="1"/>
          </p:cNvSpPr>
          <p:nvPr/>
        </p:nvSpPr>
        <p:spPr bwMode="auto">
          <a:xfrm>
            <a:off x="7010400" y="5621338"/>
            <a:ext cx="1600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Hard cider</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File:Fyrkat hus st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57200"/>
            <a:ext cx="7620000" cy="46482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0482" name="TextBox 3"/>
          <p:cNvSpPr txBox="1">
            <a:spLocks noChangeArrowheads="1"/>
          </p:cNvSpPr>
          <p:nvPr/>
        </p:nvSpPr>
        <p:spPr bwMode="auto">
          <a:xfrm>
            <a:off x="741363" y="5181600"/>
            <a:ext cx="7772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Calibri" charset="0"/>
              </a:rPr>
              <a:t>You’d eat and party with your friends at the mead-hall. This is also where village business would occur (like “town meetings”). The king and other important people might live here. It might be used as a fort. </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Calibri" charset="0"/>
                <a:cs typeface="Calibri" charset="0"/>
              </a:rPr>
              <a:t>You’d </a:t>
            </a:r>
            <a:r>
              <a:rPr lang="en-US" dirty="0">
                <a:latin typeface="Calibri" charset="0"/>
                <a:cs typeface="Calibri" charset="0"/>
              </a:rPr>
              <a:t>probably know some serious battle skills.</a:t>
            </a:r>
          </a:p>
        </p:txBody>
      </p:sp>
      <p:pic>
        <p:nvPicPr>
          <p:cNvPr id="9219" name="Picture 2" descr="http://www.essentialnormanconquest.com/images/osehncimages/osehnc00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79259"/>
            <a:ext cx="2752271" cy="44958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6" descr="http://wilsonnews.com/lineage/anglo-saxon_helme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3220" y="1795159"/>
            <a:ext cx="3215014" cy="42672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7" descr="C:\Program Files\Microsoft Office\Media\CntCD1\ClipArt1\j0182942.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3775" y="2057400"/>
            <a:ext cx="22098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9" descr="C:\Program Files\Microsoft Office\Media\CntCD1\ClipArt1\j0199079.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3788" y="3886200"/>
            <a:ext cx="200977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extBox 2"/>
          <p:cNvSpPr txBox="1">
            <a:spLocks noChangeArrowheads="1"/>
          </p:cNvSpPr>
          <p:nvPr/>
        </p:nvSpPr>
        <p:spPr bwMode="auto">
          <a:xfrm>
            <a:off x="3633788" y="6172200"/>
            <a:ext cx="21097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Javelins were used as weapons.</a:t>
            </a:r>
          </a:p>
        </p:txBody>
      </p:sp>
      <p:sp>
        <p:nvSpPr>
          <p:cNvPr id="21511" name="TextBox 3"/>
          <p:cNvSpPr txBox="1">
            <a:spLocks noChangeArrowheads="1"/>
          </p:cNvSpPr>
          <p:nvPr/>
        </p:nvSpPr>
        <p:spPr bwMode="auto">
          <a:xfrm>
            <a:off x="838200" y="617220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Bow and arrow</a:t>
            </a:r>
          </a:p>
        </p:txBody>
      </p:sp>
      <p:sp>
        <p:nvSpPr>
          <p:cNvPr id="21512" name="TextBox 4"/>
          <p:cNvSpPr txBox="1">
            <a:spLocks noChangeArrowheads="1"/>
          </p:cNvSpPr>
          <p:nvPr/>
        </p:nvSpPr>
        <p:spPr bwMode="auto">
          <a:xfrm>
            <a:off x="3733800" y="3276600"/>
            <a:ext cx="1757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Axe-throwing</a:t>
            </a:r>
          </a:p>
        </p:txBody>
      </p:sp>
      <p:sp>
        <p:nvSpPr>
          <p:cNvPr id="21513" name="TextBox 5"/>
          <p:cNvSpPr txBox="1">
            <a:spLocks noChangeArrowheads="1"/>
          </p:cNvSpPr>
          <p:nvPr/>
        </p:nvSpPr>
        <p:spPr bwMode="auto">
          <a:xfrm>
            <a:off x="6129338" y="5934075"/>
            <a:ext cx="30146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Real Anglo-Saxon helmet unearthed at Sutton Hoo, a burial site in England</a:t>
            </a:r>
          </a:p>
        </p:txBody>
      </p:sp>
      <p:cxnSp>
        <p:nvCxnSpPr>
          <p:cNvPr id="21514" name="Straight Arrow Connector 7"/>
          <p:cNvCxnSpPr>
            <a:cxnSpLocks noChangeShapeType="1"/>
          </p:cNvCxnSpPr>
          <p:nvPr/>
        </p:nvCxnSpPr>
        <p:spPr bwMode="auto">
          <a:xfrm>
            <a:off x="5643563" y="2209800"/>
            <a:ext cx="1706562" cy="2590800"/>
          </a:xfrm>
          <a:prstGeom prst="straightConnector1">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1515" name="TextBox 8"/>
          <p:cNvSpPr txBox="1">
            <a:spLocks noChangeArrowheads="1"/>
          </p:cNvSpPr>
          <p:nvPr/>
        </p:nvSpPr>
        <p:spPr bwMode="auto">
          <a:xfrm>
            <a:off x="4495800" y="1840468"/>
            <a:ext cx="3617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t>Yup, that’s a mustache.</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52600"/>
          </a:xfrm>
        </p:spPr>
        <p:txBody>
          <a:bodyPr/>
          <a:lstStyle/>
          <a:p>
            <a:pPr>
              <a:defRPr/>
            </a:pPr>
            <a:r>
              <a:rPr lang="en-US" sz="4000" dirty="0" smtClean="0">
                <a:latin typeface="Calibri" charset="0"/>
                <a:cs typeface="Calibri" charset="0"/>
              </a:rPr>
              <a:t>You’d </a:t>
            </a:r>
            <a:r>
              <a:rPr lang="en-US" sz="4000" dirty="0">
                <a:latin typeface="Calibri" charset="0"/>
                <a:cs typeface="Calibri" charset="0"/>
              </a:rPr>
              <a:t>worship many gods that correlate with our modern days of the week.</a:t>
            </a:r>
          </a:p>
        </p:txBody>
      </p:sp>
      <p:sp>
        <p:nvSpPr>
          <p:cNvPr id="4" name="Text Placeholder 3"/>
          <p:cNvSpPr>
            <a:spLocks noGrp="1"/>
          </p:cNvSpPr>
          <p:nvPr>
            <p:ph idx="1"/>
          </p:nvPr>
        </p:nvSpPr>
        <p:spPr>
          <a:xfrm>
            <a:off x="457200" y="1905000"/>
            <a:ext cx="8229600" cy="4495800"/>
          </a:xfrm>
        </p:spPr>
        <p:txBody>
          <a:bodyPr/>
          <a:lstStyle/>
          <a:p>
            <a:pPr>
              <a:defRPr/>
            </a:pPr>
            <a:r>
              <a:rPr lang="en-US">
                <a:latin typeface="Calibri" charset="0"/>
                <a:cs typeface="Calibri" charset="0"/>
              </a:rPr>
              <a:t>Monday = day of the moon</a:t>
            </a:r>
          </a:p>
          <a:p>
            <a:pPr>
              <a:defRPr/>
            </a:pPr>
            <a:r>
              <a:rPr lang="en-US">
                <a:latin typeface="Calibri" charset="0"/>
                <a:cs typeface="Calibri" charset="0"/>
              </a:rPr>
              <a:t>Tuesday = the god Tiw</a:t>
            </a:r>
          </a:p>
          <a:p>
            <a:pPr>
              <a:defRPr/>
            </a:pPr>
            <a:r>
              <a:rPr lang="en-US">
                <a:latin typeface="Calibri" charset="0"/>
                <a:cs typeface="Calibri" charset="0"/>
              </a:rPr>
              <a:t>Wednesday = the god Woden</a:t>
            </a:r>
          </a:p>
          <a:p>
            <a:pPr>
              <a:defRPr/>
            </a:pPr>
            <a:r>
              <a:rPr lang="en-US">
                <a:latin typeface="Calibri" charset="0"/>
                <a:cs typeface="Calibri" charset="0"/>
              </a:rPr>
              <a:t>Thursday = the god Thunor</a:t>
            </a:r>
          </a:p>
          <a:p>
            <a:pPr>
              <a:defRPr/>
            </a:pPr>
            <a:r>
              <a:rPr lang="en-US">
                <a:latin typeface="Calibri" charset="0"/>
                <a:cs typeface="Calibri" charset="0"/>
              </a:rPr>
              <a:t>Friday = the goddess Friga</a:t>
            </a:r>
          </a:p>
          <a:p>
            <a:pPr>
              <a:defRPr/>
            </a:pPr>
            <a:r>
              <a:rPr lang="en-US">
                <a:latin typeface="Calibri" charset="0"/>
                <a:cs typeface="Calibri" charset="0"/>
              </a:rPr>
              <a:t>Saturday = Roman god Saturn</a:t>
            </a:r>
          </a:p>
          <a:p>
            <a:pPr>
              <a:defRPr/>
            </a:pPr>
            <a:r>
              <a:rPr lang="en-US">
                <a:latin typeface="Calibri" charset="0"/>
                <a:cs typeface="Calibri" charset="0"/>
              </a:rPr>
              <a:t>Sunday = the day of the sun</a:t>
            </a:r>
          </a:p>
        </p:txBody>
      </p:sp>
      <p:pic>
        <p:nvPicPr>
          <p:cNvPr id="22531" name="Picture 1" descr="C:\Program Files\Microsoft Office\Media\CntCD1\ClipArt1\j0212707.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1600200"/>
            <a:ext cx="1754188"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2" descr="C:\Program Files\Microsoft Office\Media\CntCD1\ClipArt1\j0212709.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3962400"/>
            <a:ext cx="1663700"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19200"/>
            <a:ext cx="8229600" cy="3200400"/>
          </a:xfrm>
        </p:spPr>
        <p:txBody>
          <a:bodyPr/>
          <a:lstStyle/>
          <a:p>
            <a:pPr>
              <a:defRPr/>
            </a:pPr>
            <a:r>
              <a:rPr lang="en-US" dirty="0" smtClean="0">
                <a:latin typeface="Calibri" charset="0"/>
                <a:cs typeface="Calibri" charset="0"/>
              </a:rPr>
              <a:t>You’d </a:t>
            </a:r>
            <a:r>
              <a:rPr lang="en-US" dirty="0">
                <a:latin typeface="Calibri" charset="0"/>
                <a:cs typeface="Calibri" charset="0"/>
              </a:rPr>
              <a:t>hang out with people named Alfred, Agatha, Edward, Harold, Matilda, Erik, and Edgar.</a:t>
            </a:r>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160000">
            <a:off x="1357252" y="3989975"/>
            <a:ext cx="1800225" cy="2556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22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500000">
            <a:off x="7004050" y="287338"/>
            <a:ext cx="1628775" cy="177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22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380000">
            <a:off x="555625" y="255588"/>
            <a:ext cx="16891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229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440000">
            <a:off x="6324600" y="3962400"/>
            <a:ext cx="2055813"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atin typeface="Calibri" charset="0"/>
                <a:cs typeface="Calibri" charset="0"/>
              </a:rPr>
              <a:t>Swimming games would be a big part of your leisure time.</a:t>
            </a:r>
          </a:p>
        </p:txBody>
      </p:sp>
      <p:sp>
        <p:nvSpPr>
          <p:cNvPr id="3" name="Content Placeholder 2"/>
          <p:cNvSpPr>
            <a:spLocks noGrp="1"/>
          </p:cNvSpPr>
          <p:nvPr>
            <p:ph idx="1"/>
          </p:nvPr>
        </p:nvSpPr>
        <p:spPr>
          <a:xfrm>
            <a:off x="457200" y="1765300"/>
            <a:ext cx="8229600" cy="4495800"/>
          </a:xfrm>
        </p:spPr>
        <p:txBody>
          <a:bodyPr/>
          <a:lstStyle/>
          <a:p>
            <a:pPr>
              <a:defRPr/>
            </a:pPr>
            <a:r>
              <a:rPr lang="en-US" sz="4000">
                <a:latin typeface="Calibri" charset="0"/>
                <a:cs typeface="Calibri" charset="0"/>
              </a:rPr>
              <a:t>Competitions to drown an opponent</a:t>
            </a:r>
          </a:p>
          <a:p>
            <a:pPr lvl="1">
              <a:defRPr/>
            </a:pPr>
            <a:r>
              <a:rPr lang="en-US" sz="3600">
                <a:latin typeface="Calibri" charset="0"/>
                <a:cs typeface="Calibri" charset="0"/>
              </a:rPr>
              <a:t>You know, just typical weekend stuff</a:t>
            </a:r>
          </a:p>
          <a:p>
            <a:pPr>
              <a:defRPr/>
            </a:pPr>
            <a:r>
              <a:rPr lang="en-US" sz="4000">
                <a:latin typeface="Calibri" charset="0"/>
                <a:cs typeface="Calibri" charset="0"/>
              </a:rPr>
              <a:t>Challenges of swimming in armor</a:t>
            </a:r>
          </a:p>
          <a:p>
            <a:pPr>
              <a:defRPr/>
            </a:pPr>
            <a:r>
              <a:rPr lang="en-US" sz="4000">
                <a:latin typeface="Calibri" charset="0"/>
                <a:cs typeface="Calibri" charset="0"/>
              </a:rPr>
              <a:t>Breath-holding contests</a:t>
            </a:r>
          </a:p>
        </p:txBody>
      </p:sp>
      <p:pic>
        <p:nvPicPr>
          <p:cNvPr id="12292" name="Picture 4" descr="http://www.homeschoolstudentplanner.com/drowning.jpg"/>
          <p:cNvPicPr>
            <a:picLocks noChangeAspect="1" noChangeArrowheads="1"/>
          </p:cNvPicPr>
          <p:nvPr/>
        </p:nvPicPr>
        <p:blipFill>
          <a:blip r:embed="rId2">
            <a:extLst>
              <a:ext uri="{28A0092B-C50C-407E-A947-70E740481C1C}">
                <a14:useLocalDpi xmlns:a14="http://schemas.microsoft.com/office/drawing/2010/main" val="0"/>
              </a:ext>
            </a:extLst>
          </a:blip>
          <a:srcRect l="6416" t="-3525" r="14439" b="8350"/>
          <a:stretch>
            <a:fillRect/>
          </a:stretch>
        </p:blipFill>
        <p:spPr bwMode="auto">
          <a:xfrm>
            <a:off x="5943600" y="4635842"/>
            <a:ext cx="2209800" cy="161255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Calibri" charset="0"/>
                <a:cs typeface="Calibri" charset="0"/>
              </a:rPr>
              <a:t>You’d </a:t>
            </a:r>
            <a:r>
              <a:rPr lang="en-US" dirty="0">
                <a:latin typeface="Calibri" charset="0"/>
                <a:cs typeface="Calibri" charset="0"/>
              </a:rPr>
              <a:t>also do these sports:</a:t>
            </a:r>
          </a:p>
        </p:txBody>
      </p:sp>
      <p:pic>
        <p:nvPicPr>
          <p:cNvPr id="24579" name="Picture 3" descr="C:\Program Files\Microsoft Office\Media\CntCD1\ClipArt8\j0346845.wmf"/>
          <p:cNvPicPr>
            <a:picLocks noChangeAspect="1" noChangeArrowheads="1"/>
          </p:cNvPicPr>
          <p:nvPr/>
        </p:nvPicPr>
        <p:blipFill>
          <a:blip r:embed="rId2" cstate="print"/>
          <a:srcRect/>
          <a:stretch>
            <a:fillRect/>
          </a:stretch>
        </p:blipFill>
        <p:spPr bwMode="auto">
          <a:xfrm>
            <a:off x="2057400" y="1447800"/>
            <a:ext cx="1547165" cy="19632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580" name="Picture 4" descr="C:\Program Files\Microsoft Office\Media\CntCD1\Animated\j0282779.gif"/>
          <p:cNvPicPr>
            <a:picLocks noChangeAspect="1" noChangeArrowheads="1" noCrop="1"/>
          </p:cNvPicPr>
          <p:nvPr/>
        </p:nvPicPr>
        <p:blipFill>
          <a:blip r:embed="rId3" cstate="print"/>
          <a:srcRect/>
          <a:stretch>
            <a:fillRect/>
          </a:stretch>
        </p:blipFill>
        <p:spPr bwMode="auto">
          <a:xfrm>
            <a:off x="1905000" y="3733800"/>
            <a:ext cx="1754981"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317" name="Picture 5" descr="C:\Program Files\Microsoft Office\Media\CntCD1\ClipArt1\j0150110.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3733800"/>
            <a:ext cx="2438400" cy="18272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24582" name="Picture 6" descr="C:\Program Files\Microsoft Office\Media\CntCD1\ClipArt1\j0212255.wmf"/>
          <p:cNvPicPr>
            <a:picLocks noChangeAspect="1" noChangeArrowheads="1"/>
          </p:cNvPicPr>
          <p:nvPr/>
        </p:nvPicPr>
        <p:blipFill>
          <a:blip r:embed="rId5" cstate="print"/>
          <a:srcRect/>
          <a:stretch>
            <a:fillRect/>
          </a:stretch>
        </p:blipFill>
        <p:spPr bwMode="auto">
          <a:xfrm>
            <a:off x="4953000" y="1371600"/>
            <a:ext cx="1777594" cy="18233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5606" name="TextBox 2"/>
          <p:cNvSpPr txBox="1">
            <a:spLocks noChangeArrowheads="1"/>
          </p:cNvSpPr>
          <p:nvPr/>
        </p:nvSpPr>
        <p:spPr bwMode="auto">
          <a:xfrm>
            <a:off x="304800" y="17526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Running races</a:t>
            </a:r>
          </a:p>
        </p:txBody>
      </p:sp>
      <p:sp>
        <p:nvSpPr>
          <p:cNvPr id="25607" name="TextBox 3"/>
          <p:cNvSpPr txBox="1">
            <a:spLocks noChangeArrowheads="1"/>
          </p:cNvSpPr>
          <p:nvPr/>
        </p:nvSpPr>
        <p:spPr bwMode="auto">
          <a:xfrm>
            <a:off x="7239000" y="17526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Horse racing</a:t>
            </a:r>
          </a:p>
        </p:txBody>
      </p:sp>
      <p:sp>
        <p:nvSpPr>
          <p:cNvPr id="25608" name="TextBox 4"/>
          <p:cNvSpPr txBox="1">
            <a:spLocks noChangeArrowheads="1"/>
          </p:cNvSpPr>
          <p:nvPr/>
        </p:nvSpPr>
        <p:spPr bwMode="auto">
          <a:xfrm>
            <a:off x="304800" y="43434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Skiing</a:t>
            </a:r>
          </a:p>
        </p:txBody>
      </p:sp>
      <p:sp>
        <p:nvSpPr>
          <p:cNvPr id="25609" name="TextBox 5"/>
          <p:cNvSpPr txBox="1">
            <a:spLocks noChangeArrowheads="1"/>
          </p:cNvSpPr>
          <p:nvPr/>
        </p:nvSpPr>
        <p:spPr bwMode="auto">
          <a:xfrm>
            <a:off x="7239000" y="4191000"/>
            <a:ext cx="1905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Speed skating (using blades made of bone)</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Calibri" charset="0"/>
                <a:cs typeface="Calibri" charset="0"/>
              </a:rPr>
              <a:t>You’d </a:t>
            </a:r>
            <a:r>
              <a:rPr lang="en-US" dirty="0">
                <a:latin typeface="Calibri" charset="0"/>
                <a:cs typeface="Calibri" charset="0"/>
              </a:rPr>
              <a:t>just be hearing about a new religion called Christianity.</a:t>
            </a:r>
          </a:p>
        </p:txBody>
      </p:sp>
      <p:pic>
        <p:nvPicPr>
          <p:cNvPr id="21506" name="Picture 2" descr="http://employees.oneonta.edu/farberas/arth/Images/ARTH212images/liturgical_objects/Ruthwell_Cross.jpg"/>
          <p:cNvPicPr>
            <a:picLocks noChangeAspect="1" noChangeArrowheads="1"/>
          </p:cNvPicPr>
          <p:nvPr/>
        </p:nvPicPr>
        <p:blipFill>
          <a:blip r:embed="rId2" cstate="print"/>
          <a:srcRect/>
          <a:stretch>
            <a:fillRect/>
          </a:stretch>
        </p:blipFill>
        <p:spPr bwMode="auto">
          <a:xfrm>
            <a:off x="1905000" y="1763369"/>
            <a:ext cx="1828800" cy="4286250"/>
          </a:xfrm>
          <a:prstGeom prst="rect">
            <a:avLst/>
          </a:prstGeom>
          <a:ln>
            <a:noFill/>
          </a:ln>
          <a:effectLst>
            <a:softEdge rad="112500"/>
          </a:effectLst>
        </p:spPr>
      </p:pic>
      <p:pic>
        <p:nvPicPr>
          <p:cNvPr id="14341" name="Picture 5" descr="C:\Program Files (x86)\Microsoft Office\Media\CntCD1\ClipArt8\j03430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2667000"/>
            <a:ext cx="1787957" cy="25646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6628" name="Rounded Rectangular Callout 2"/>
          <p:cNvSpPr>
            <a:spLocks noChangeArrowheads="1"/>
          </p:cNvSpPr>
          <p:nvPr/>
        </p:nvSpPr>
        <p:spPr bwMode="auto">
          <a:xfrm rot="-1140000">
            <a:off x="4959350" y="1784350"/>
            <a:ext cx="1625600" cy="1244600"/>
          </a:xfrm>
          <a:prstGeom prst="wedgeRoundRectCallout">
            <a:avLst>
              <a:gd name="adj1" fmla="val -20833"/>
              <a:gd name="adj2" fmla="val 62500"/>
              <a:gd name="adj3" fmla="val 16667"/>
            </a:avLst>
          </a:prstGeom>
          <a:solidFill>
            <a:schemeClr val="accent1"/>
          </a:solidFill>
          <a:ln w="9525">
            <a:solidFill>
              <a:schemeClr val="tx1"/>
            </a:solidFill>
            <a:round/>
            <a:headEnd/>
            <a:tailEnd/>
          </a:ln>
        </p:spPr>
        <p:txBody>
          <a:bodyPr/>
          <a:lstStyle/>
          <a:p>
            <a:pPr algn="ctr" eaLnBrk="0" hangingPunct="0"/>
            <a:r>
              <a:rPr lang="en-US" sz="2400" b="1">
                <a:latin typeface="Garamond" charset="0"/>
              </a:rPr>
              <a:t>What would Jesus do?</a:t>
            </a:r>
          </a:p>
        </p:txBody>
      </p:sp>
      <p:sp>
        <p:nvSpPr>
          <p:cNvPr id="26629" name="Rounded Rectangular Callout 3"/>
          <p:cNvSpPr>
            <a:spLocks noChangeArrowheads="1"/>
          </p:cNvSpPr>
          <p:nvPr/>
        </p:nvSpPr>
        <p:spPr bwMode="auto">
          <a:xfrm rot="1020000" flipH="1">
            <a:off x="7008813" y="1774825"/>
            <a:ext cx="1714500" cy="1320800"/>
          </a:xfrm>
          <a:prstGeom prst="wedgeRoundRectCallout">
            <a:avLst>
              <a:gd name="adj1" fmla="val -20833"/>
              <a:gd name="adj2" fmla="val 62500"/>
              <a:gd name="adj3" fmla="val 16667"/>
            </a:avLst>
          </a:prstGeom>
          <a:solidFill>
            <a:schemeClr val="accent1"/>
          </a:solidFill>
          <a:ln w="9525">
            <a:solidFill>
              <a:schemeClr val="tx1"/>
            </a:solidFill>
            <a:round/>
            <a:headEnd/>
            <a:tailEnd/>
          </a:ln>
        </p:spPr>
        <p:txBody>
          <a:bodyPr/>
          <a:lstStyle/>
          <a:p>
            <a:pPr algn="ctr" eaLnBrk="0" hangingPunct="0"/>
            <a:r>
              <a:rPr lang="en-US" sz="2000" b="1">
                <a:latin typeface="Garamond" charset="0"/>
              </a:rPr>
              <a:t>I don’t know. Who’d you say he was again?</a:t>
            </a:r>
          </a:p>
        </p:txBody>
      </p:sp>
      <p:sp>
        <p:nvSpPr>
          <p:cNvPr id="26630" name="TextBox 3"/>
          <p:cNvSpPr txBox="1">
            <a:spLocks noChangeArrowheads="1"/>
          </p:cNvSpPr>
          <p:nvPr/>
        </p:nvSpPr>
        <p:spPr bwMode="auto">
          <a:xfrm>
            <a:off x="304800" y="5867400"/>
            <a:ext cx="85740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We see the old beliefs in traditional Norse gods/religious practices and the new beliefs in Christianity intersect in </a:t>
            </a:r>
            <a:r>
              <a:rPr lang="en-US" sz="1800" i="1"/>
              <a:t>Beowulf</a:t>
            </a:r>
            <a:r>
              <a:rPr lang="en-US" sz="1800"/>
              <a:t>.</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2971800"/>
          </a:xfrm>
        </p:spPr>
        <p:txBody>
          <a:bodyPr/>
          <a:lstStyle/>
          <a:p>
            <a:pPr>
              <a:defRPr/>
            </a:pPr>
            <a:r>
              <a:rPr lang="en-US" sz="4000" dirty="0" smtClean="0">
                <a:latin typeface="Calibri" charset="0"/>
                <a:cs typeface="Calibri" charset="0"/>
              </a:rPr>
              <a:t>You’d </a:t>
            </a:r>
            <a:r>
              <a:rPr lang="en-US" sz="4000" dirty="0">
                <a:latin typeface="Calibri" charset="0"/>
                <a:cs typeface="Calibri" charset="0"/>
              </a:rPr>
              <a:t>learn about the world, life lessons, and your society</a:t>
            </a:r>
            <a:r>
              <a:rPr lang="ja-JP" altLang="en-US" sz="4000" dirty="0">
                <a:latin typeface="Calibri" charset="0"/>
                <a:cs typeface="Calibri" charset="0"/>
              </a:rPr>
              <a:t>’</a:t>
            </a:r>
            <a:r>
              <a:rPr lang="en-US" sz="4000" dirty="0">
                <a:latin typeface="Calibri" charset="0"/>
                <a:cs typeface="Calibri" charset="0"/>
              </a:rPr>
              <a:t>s values from a village storyteller…which is how the tale of Beowulf was spread</a:t>
            </a:r>
            <a:r>
              <a:rPr lang="en-US" dirty="0">
                <a:latin typeface="Garamond" charset="0"/>
                <a:cs typeface="+mj-cs"/>
              </a:rPr>
              <a:t>.</a:t>
            </a:r>
          </a:p>
        </p:txBody>
      </p:sp>
      <p:pic>
        <p:nvPicPr>
          <p:cNvPr id="25602" name="Picture 2" descr="http://www.memeticians.com/2008/02/06/storyteller.jpg"/>
          <p:cNvPicPr>
            <a:picLocks noChangeAspect="1" noChangeArrowheads="1"/>
          </p:cNvPicPr>
          <p:nvPr/>
        </p:nvPicPr>
        <p:blipFill>
          <a:blip r:embed="rId2" cstate="print"/>
          <a:srcRect t="-2025"/>
          <a:stretch>
            <a:fillRect/>
          </a:stretch>
        </p:blipFill>
        <p:spPr bwMode="auto">
          <a:xfrm>
            <a:off x="3276600" y="3200400"/>
            <a:ext cx="2743200" cy="3124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pPr eaLnBrk="1" hangingPunct="1">
              <a:defRPr/>
            </a:pPr>
            <a:r>
              <a:rPr lang="en-US" i="1">
                <a:latin typeface="Calibri" charset="0"/>
                <a:cs typeface="+mj-cs"/>
              </a:rPr>
              <a:t>Beowulf</a:t>
            </a:r>
          </a:p>
        </p:txBody>
      </p:sp>
      <p:sp>
        <p:nvSpPr>
          <p:cNvPr id="3" name="Subtitle 2"/>
          <p:cNvSpPr>
            <a:spLocks noGrp="1"/>
          </p:cNvSpPr>
          <p:nvPr>
            <p:ph type="subTitle" sz="quarter" idx="1"/>
          </p:nvPr>
        </p:nvSpPr>
        <p:spPr/>
        <p:txBody>
          <a:bodyPr/>
          <a:lstStyle/>
          <a:p>
            <a:pPr eaLnBrk="1" hangingPunct="1">
              <a:defRPr/>
            </a:pPr>
            <a:r>
              <a:rPr lang="en-US">
                <a:latin typeface="Calibri" charset="0"/>
                <a:cs typeface="+mn-cs"/>
              </a:rPr>
              <a:t>Notes on Anglo-Saxon society and poetic devices</a:t>
            </a:r>
          </a:p>
        </p:txBody>
      </p:sp>
      <p:pic>
        <p:nvPicPr>
          <p:cNvPr id="3076" name="Picture 3" descr="C:\Program Files\Microsoft Office\Media\CntCD1\ClipArt6\j0299355.wmf"/>
          <p:cNvPicPr>
            <a:picLocks noChangeAspect="1" noChangeArrowheads="1"/>
          </p:cNvPicPr>
          <p:nvPr/>
        </p:nvPicPr>
        <p:blipFill>
          <a:blip r:embed="rId2" cstate="print"/>
          <a:srcRect/>
          <a:stretch>
            <a:fillRect/>
          </a:stretch>
        </p:blipFill>
        <p:spPr bwMode="auto">
          <a:xfrm>
            <a:off x="685800" y="1066800"/>
            <a:ext cx="2362200" cy="23542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77" name="Picture 8" descr="C:\Program Files\Microsoft Office\Media\CntCD1\ClipArt5\j0285966.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524000"/>
            <a:ext cx="1809750" cy="1809750"/>
          </a:xfrm>
          <a:prstGeom prst="rect">
            <a:avLst/>
          </a:prstGeom>
          <a:noFill/>
          <a:ln w="38100" cap="sq">
            <a:solidFill>
              <a:srgbClr val="000000"/>
            </a:solidFill>
            <a:miter lim="800000"/>
            <a:headEnd/>
            <a:tailEnd/>
          </a:ln>
          <a:effectLst>
            <a:outerShdw blurRad="50800" dist="38100" dir="2700000" algn="tl" rotWithShape="0">
              <a:srgbClr val="000000">
                <a:alpha val="42999"/>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i="1">
                <a:latin typeface="Calibri" charset="0"/>
                <a:cs typeface="Calibri" charset="0"/>
              </a:rPr>
              <a:t>Beowulf</a:t>
            </a:r>
          </a:p>
        </p:txBody>
      </p:sp>
      <p:sp>
        <p:nvSpPr>
          <p:cNvPr id="3" name="Content Placeholder 2"/>
          <p:cNvSpPr>
            <a:spLocks noGrp="1"/>
          </p:cNvSpPr>
          <p:nvPr>
            <p:ph idx="1"/>
          </p:nvPr>
        </p:nvSpPr>
        <p:spPr>
          <a:xfrm>
            <a:off x="457200" y="1371600"/>
            <a:ext cx="8229600" cy="4495800"/>
          </a:xfrm>
        </p:spPr>
        <p:txBody>
          <a:bodyPr/>
          <a:lstStyle/>
          <a:p>
            <a:pPr>
              <a:defRPr/>
            </a:pPr>
            <a:r>
              <a:rPr lang="en-US" i="1" dirty="0">
                <a:effectLst/>
                <a:latin typeface="Calibri" charset="0"/>
                <a:cs typeface="Calibri" charset="0"/>
              </a:rPr>
              <a:t>Beowulf </a:t>
            </a:r>
            <a:r>
              <a:rPr lang="en-US" dirty="0">
                <a:effectLst/>
                <a:latin typeface="Calibri" charset="0"/>
                <a:cs typeface="Calibri" charset="0"/>
              </a:rPr>
              <a:t>is an ancient epic poem.</a:t>
            </a:r>
          </a:p>
          <a:p>
            <a:pPr>
              <a:defRPr/>
            </a:pPr>
            <a:r>
              <a:rPr lang="en-US" dirty="0">
                <a:effectLst/>
                <a:latin typeface="Calibri" charset="0"/>
                <a:cs typeface="Calibri" charset="0"/>
              </a:rPr>
              <a:t>The character of Beowulf is a hero who exemplifies bravery and goodness.</a:t>
            </a:r>
          </a:p>
          <a:p>
            <a:pPr lvl="1">
              <a:defRPr/>
            </a:pPr>
            <a:r>
              <a:rPr lang="en-US" dirty="0">
                <a:effectLst/>
                <a:latin typeface="Calibri" charset="0"/>
                <a:cs typeface="Calibri" charset="0"/>
              </a:rPr>
              <a:t>People especially appreciate him for fighting off the monsters who threaten their lands!</a:t>
            </a:r>
          </a:p>
          <a:p>
            <a:pPr>
              <a:defRPr/>
            </a:pPr>
            <a:r>
              <a:rPr lang="en-US" dirty="0">
                <a:effectLst/>
                <a:latin typeface="Calibri" charset="0"/>
                <a:cs typeface="Calibri" charset="0"/>
              </a:rPr>
              <a:t>We </a:t>
            </a:r>
            <a:r>
              <a:rPr lang="en-US" dirty="0" smtClean="0">
                <a:effectLst/>
                <a:latin typeface="Calibri" charset="0"/>
                <a:cs typeface="Calibri" charset="0"/>
              </a:rPr>
              <a:t>don’t </a:t>
            </a:r>
            <a:r>
              <a:rPr lang="en-US" dirty="0">
                <a:effectLst/>
                <a:latin typeface="Calibri" charset="0"/>
                <a:cs typeface="Calibri" charset="0"/>
              </a:rPr>
              <a:t>know who first created the story of </a:t>
            </a:r>
            <a:r>
              <a:rPr lang="en-US" i="1" dirty="0">
                <a:effectLst/>
                <a:latin typeface="Calibri" charset="0"/>
                <a:cs typeface="Calibri" charset="0"/>
              </a:rPr>
              <a:t>Beowulf</a:t>
            </a:r>
            <a:r>
              <a:rPr lang="en-US" dirty="0">
                <a:effectLst/>
                <a:latin typeface="Calibri" charset="0"/>
                <a:cs typeface="Calibri" charset="0"/>
              </a:rPr>
              <a:t> because it was told aloud for a long time before it was written down. </a:t>
            </a:r>
          </a:p>
          <a:p>
            <a:pPr lvl="1">
              <a:defRPr/>
            </a:pPr>
            <a:r>
              <a:rPr lang="en-US" dirty="0">
                <a:effectLst/>
                <a:latin typeface="Calibri" charset="0"/>
                <a:cs typeface="Calibri" charset="0"/>
              </a:rPr>
              <a:t>So </a:t>
            </a:r>
            <a:r>
              <a:rPr lang="en-US" dirty="0" smtClean="0">
                <a:effectLst/>
                <a:latin typeface="Calibri" charset="0"/>
                <a:cs typeface="Calibri" charset="0"/>
              </a:rPr>
              <a:t>it’s </a:t>
            </a:r>
            <a:r>
              <a:rPr lang="en-US" dirty="0">
                <a:effectLst/>
                <a:latin typeface="Calibri" charset="0"/>
                <a:cs typeface="Calibri" charset="0"/>
              </a:rPr>
              <a:t>important to understand more about the history of the culture and era that created it…</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5" descr="C:\Program Files\Microsoft Office\Media\CntCD1\ClipArt8\j0346817.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152400"/>
            <a:ext cx="862013" cy="96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Title 1"/>
          <p:cNvSpPr>
            <a:spLocks noGrp="1"/>
          </p:cNvSpPr>
          <p:nvPr>
            <p:ph type="title"/>
          </p:nvPr>
        </p:nvSpPr>
        <p:spPr>
          <a:xfrm>
            <a:off x="457200" y="0"/>
            <a:ext cx="8229600" cy="1143000"/>
          </a:xfrm>
        </p:spPr>
        <p:txBody>
          <a:bodyPr/>
          <a:lstStyle/>
          <a:p>
            <a:pPr eaLnBrk="1" hangingPunct="1"/>
            <a:r>
              <a:rPr lang="en-US">
                <a:effectLst/>
                <a:latin typeface="Calibri" charset="0"/>
              </a:rPr>
              <a:t>Language History</a:t>
            </a:r>
          </a:p>
        </p:txBody>
      </p:sp>
      <p:sp>
        <p:nvSpPr>
          <p:cNvPr id="30723" name="Content Placeholder 2"/>
          <p:cNvSpPr>
            <a:spLocks noGrp="1"/>
          </p:cNvSpPr>
          <p:nvPr>
            <p:ph idx="1"/>
          </p:nvPr>
        </p:nvSpPr>
        <p:spPr>
          <a:xfrm>
            <a:off x="381000" y="1143000"/>
            <a:ext cx="8229600" cy="4495800"/>
          </a:xfrm>
        </p:spPr>
        <p:txBody>
          <a:bodyPr/>
          <a:lstStyle/>
          <a:p>
            <a:pPr eaLnBrk="1" hangingPunct="1"/>
            <a:r>
              <a:rPr lang="en-US" sz="2600" dirty="0">
                <a:effectLst/>
                <a:latin typeface="Calibri" charset="0"/>
              </a:rPr>
              <a:t>The English language is divided into three periods: </a:t>
            </a:r>
            <a:r>
              <a:rPr lang="en-US" sz="2600" b="1" dirty="0">
                <a:effectLst/>
                <a:latin typeface="Calibri" charset="0"/>
              </a:rPr>
              <a:t>Old English </a:t>
            </a:r>
            <a:r>
              <a:rPr lang="en-US" sz="2600" dirty="0">
                <a:effectLst/>
                <a:latin typeface="Calibri" charset="0"/>
              </a:rPr>
              <a:t>(449-1100 Common Era), </a:t>
            </a:r>
            <a:r>
              <a:rPr lang="en-US" sz="2600" b="1" dirty="0">
                <a:effectLst/>
                <a:latin typeface="Calibri" charset="0"/>
              </a:rPr>
              <a:t>Middle English </a:t>
            </a:r>
            <a:r>
              <a:rPr lang="en-US" sz="2600" dirty="0">
                <a:effectLst/>
                <a:latin typeface="Calibri" charset="0"/>
              </a:rPr>
              <a:t>(1100-1500), and </a:t>
            </a:r>
            <a:r>
              <a:rPr lang="en-US" sz="2600" b="1" dirty="0">
                <a:effectLst/>
                <a:latin typeface="Calibri" charset="0"/>
              </a:rPr>
              <a:t>Modern English </a:t>
            </a:r>
            <a:r>
              <a:rPr lang="en-US" sz="2600" dirty="0">
                <a:effectLst/>
                <a:latin typeface="Calibri" charset="0"/>
              </a:rPr>
              <a:t>(1500-Present). </a:t>
            </a:r>
          </a:p>
          <a:p>
            <a:pPr eaLnBrk="1" hangingPunct="1"/>
            <a:r>
              <a:rPr lang="en-US" sz="2600" dirty="0">
                <a:effectLst/>
                <a:latin typeface="Calibri" charset="0"/>
              </a:rPr>
              <a:t>We, as Modern English speakers, would not be able to understand Old English. It </a:t>
            </a:r>
            <a:r>
              <a:rPr lang="en-US" sz="2600" b="1" dirty="0">
                <a:effectLst/>
                <a:latin typeface="Calibri" charset="0"/>
              </a:rPr>
              <a:t>sounded different</a:t>
            </a:r>
            <a:r>
              <a:rPr lang="en-US" sz="2600" dirty="0">
                <a:effectLst/>
                <a:latin typeface="Calibri" charset="0"/>
              </a:rPr>
              <a:t>, and used some different letters from the </a:t>
            </a:r>
            <a:r>
              <a:rPr lang="en-US" sz="2600" b="1" dirty="0">
                <a:effectLst/>
                <a:latin typeface="Calibri" charset="0"/>
              </a:rPr>
              <a:t>runic</a:t>
            </a:r>
            <a:r>
              <a:rPr lang="en-US" sz="2600" dirty="0">
                <a:effectLst/>
                <a:latin typeface="Calibri" charset="0"/>
              </a:rPr>
              <a:t> alphabet. Some of these letters included the thorn, </a:t>
            </a:r>
            <a:r>
              <a:rPr lang="en-US" sz="2600" dirty="0" err="1">
                <a:effectLst/>
                <a:latin typeface="Calibri" charset="0"/>
              </a:rPr>
              <a:t>wyn</a:t>
            </a:r>
            <a:r>
              <a:rPr lang="en-US" sz="2600" dirty="0">
                <a:effectLst/>
                <a:latin typeface="Calibri" charset="0"/>
              </a:rPr>
              <a:t>, and eth. </a:t>
            </a:r>
          </a:p>
          <a:p>
            <a:pPr eaLnBrk="1" hangingPunct="1"/>
            <a:r>
              <a:rPr lang="en-US" sz="2600" i="1" dirty="0">
                <a:effectLst/>
                <a:latin typeface="Calibri" charset="0"/>
              </a:rPr>
              <a:t>Beowulf </a:t>
            </a:r>
            <a:r>
              <a:rPr lang="en-US" sz="2600" dirty="0">
                <a:effectLst/>
                <a:latin typeface="Calibri" charset="0"/>
              </a:rPr>
              <a:t>was probably written between </a:t>
            </a:r>
            <a:r>
              <a:rPr lang="en-US" sz="2600" b="1" dirty="0">
                <a:effectLst/>
                <a:latin typeface="Calibri" charset="0"/>
              </a:rPr>
              <a:t>700-1100 CE</a:t>
            </a:r>
            <a:r>
              <a:rPr lang="en-US" sz="2600" dirty="0">
                <a:effectLst/>
                <a:latin typeface="Calibri" charset="0"/>
              </a:rPr>
              <a:t>, in Old English (which is sometimes called Anglo-Saxon). It was written in England, but takes place in Scandinavia.</a:t>
            </a:r>
          </a:p>
          <a:p>
            <a:pPr lvl="1" eaLnBrk="1" hangingPunct="1"/>
            <a:r>
              <a:rPr lang="en-US" sz="2200" dirty="0">
                <a:effectLst/>
                <a:latin typeface="Calibri" charset="0"/>
              </a:rPr>
              <a:t>The tribes called the Angles, Saxons, and Jutes migrated from what is now Denmark to what is now England.   </a:t>
            </a:r>
          </a:p>
          <a:p>
            <a:pPr eaLnBrk="1" hangingPunct="1">
              <a:buFontTx/>
              <a:buNone/>
            </a:pPr>
            <a:endParaRPr lang="en-US" sz="2800" dirty="0">
              <a:effectLst/>
              <a:latin typeface="Calibri" charset="0"/>
            </a:endParaRPr>
          </a:p>
        </p:txBody>
      </p:sp>
      <p:pic>
        <p:nvPicPr>
          <p:cNvPr id="30724" name="Picture 4" descr="C:\Program Files\Microsoft Office\Media\CntCD1\ClipArt2\j0215075.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0"/>
            <a:ext cx="12779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934200" y="5715000"/>
            <a:ext cx="2209800" cy="1200150"/>
          </a:xfrm>
          <a:prstGeom prst="rect">
            <a:avLst/>
          </a:prstGeom>
          <a:noFill/>
          <a:ln w="38100">
            <a:solidFill>
              <a:srgbClr val="082322"/>
            </a:solidFill>
            <a:miter lim="800000"/>
            <a:headEnd/>
            <a:tailEnd/>
          </a:ln>
          <a:effectLst>
            <a:outerShdw blurRad="50800" dist="38100" dir="18900000" algn="bl" rotWithShape="0">
              <a:srgbClr val="000000">
                <a:alpha val="39999"/>
              </a:srgbClr>
            </a:outerShdw>
          </a:effectLst>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US" smtClean="0">
                <a:latin typeface="Calibri" charset="0"/>
                <a:cs typeface="+mn-cs"/>
              </a:rPr>
              <a:t>The name Beowulf means </a:t>
            </a:r>
            <a:r>
              <a:rPr lang="ja-JP" altLang="en-US" smtClean="0">
                <a:latin typeface="Calibri" charset="0"/>
                <a:cs typeface="+mn-cs"/>
              </a:rPr>
              <a:t>“</a:t>
            </a:r>
            <a:r>
              <a:rPr lang="en-US" smtClean="0">
                <a:latin typeface="Calibri" charset="0"/>
                <a:cs typeface="+mn-cs"/>
              </a:rPr>
              <a:t>bee wolf.</a:t>
            </a:r>
            <a:r>
              <a:rPr lang="ja-JP" altLang="en-US" smtClean="0">
                <a:latin typeface="Calibri" charset="0"/>
                <a:cs typeface="+mn-cs"/>
              </a:rPr>
              <a:t>”</a:t>
            </a:r>
            <a:r>
              <a:rPr lang="en-US" smtClean="0">
                <a:latin typeface="Calibri" charset="0"/>
                <a:cs typeface="+mn-cs"/>
              </a:rPr>
              <a:t> What animal do you think that is?</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a:effectLst/>
                <a:latin typeface="Calibri" charset="0"/>
              </a:rPr>
              <a:t>Anglo-Saxon Cultural Terms</a:t>
            </a:r>
            <a:br>
              <a:rPr lang="en-US">
                <a:effectLst/>
                <a:latin typeface="Calibri" charset="0"/>
              </a:rPr>
            </a:br>
            <a:r>
              <a:rPr lang="en-US" sz="3200">
                <a:effectLst/>
                <a:latin typeface="Calibri" charset="0"/>
              </a:rPr>
              <a:t>(Look for these elements in </a:t>
            </a:r>
            <a:r>
              <a:rPr lang="en-US" sz="3200" i="1">
                <a:effectLst/>
                <a:latin typeface="Calibri" charset="0"/>
              </a:rPr>
              <a:t>Beowulf</a:t>
            </a:r>
            <a:r>
              <a:rPr lang="en-US" sz="3200">
                <a:effectLst/>
                <a:latin typeface="Calibri" charset="0"/>
              </a:rPr>
              <a:t>.)</a:t>
            </a:r>
            <a:endParaRPr lang="en-US">
              <a:effectLst/>
              <a:latin typeface="Calibri" charset="0"/>
            </a:endParaRPr>
          </a:p>
        </p:txBody>
      </p:sp>
      <p:sp>
        <p:nvSpPr>
          <p:cNvPr id="3" name="Content Placeholder 2"/>
          <p:cNvSpPr>
            <a:spLocks noGrp="1"/>
          </p:cNvSpPr>
          <p:nvPr>
            <p:ph idx="1"/>
          </p:nvPr>
        </p:nvSpPr>
        <p:spPr/>
        <p:txBody>
          <a:bodyPr/>
          <a:lstStyle/>
          <a:p>
            <a:pPr eaLnBrk="1" hangingPunct="1">
              <a:defRPr/>
            </a:pPr>
            <a:r>
              <a:rPr lang="en-US" sz="2800" b="1" u="sng" dirty="0">
                <a:effectLst/>
                <a:latin typeface="Calibri" pitchFamily="34" charset="0"/>
                <a:ea typeface="+mn-ea"/>
                <a:cs typeface="+mn-cs"/>
              </a:rPr>
              <a:t>Wyrd</a:t>
            </a:r>
            <a:r>
              <a:rPr lang="en-US" sz="2800" dirty="0">
                <a:effectLst/>
                <a:latin typeface="Calibri" pitchFamily="34" charset="0"/>
                <a:ea typeface="+mn-ea"/>
                <a:cs typeface="+mn-cs"/>
              </a:rPr>
              <a:t>: Fate. Anglo-Saxons believed that they were controlled by fate, and, as a result, entered battle without fear.</a:t>
            </a:r>
          </a:p>
          <a:p>
            <a:pPr eaLnBrk="1" hangingPunct="1">
              <a:defRPr/>
            </a:pPr>
            <a:r>
              <a:rPr lang="en-US" sz="2800" b="1" u="sng" dirty="0">
                <a:effectLst/>
                <a:latin typeface="Calibri" pitchFamily="34" charset="0"/>
                <a:ea typeface="+mn-ea"/>
                <a:cs typeface="+mn-cs"/>
              </a:rPr>
              <a:t>Thane</a:t>
            </a:r>
            <a:r>
              <a:rPr lang="en-US" sz="2800" b="1" dirty="0">
                <a:effectLst/>
                <a:latin typeface="Calibri" pitchFamily="34" charset="0"/>
                <a:ea typeface="+mn-ea"/>
                <a:cs typeface="+mn-cs"/>
              </a:rPr>
              <a:t>: </a:t>
            </a:r>
            <a:r>
              <a:rPr lang="en-US" sz="2800" dirty="0">
                <a:effectLst/>
                <a:latin typeface="Calibri" pitchFamily="34" charset="0"/>
                <a:ea typeface="+mn-ea"/>
                <a:cs typeface="+mn-cs"/>
              </a:rPr>
              <a:t>A warrior who has sworn his loyalty to a king. He is expected to be brave and courageous. </a:t>
            </a:r>
          </a:p>
          <a:p>
            <a:pPr eaLnBrk="1" hangingPunct="1">
              <a:defRPr/>
            </a:pPr>
            <a:r>
              <a:rPr lang="en-US" sz="2800" b="1" u="sng" dirty="0">
                <a:effectLst/>
                <a:latin typeface="Calibri" pitchFamily="34" charset="0"/>
                <a:ea typeface="+mn-ea"/>
                <a:cs typeface="+mn-cs"/>
              </a:rPr>
              <a:t>Comitatus</a:t>
            </a:r>
            <a:r>
              <a:rPr lang="en-US" sz="2800" dirty="0">
                <a:effectLst/>
                <a:latin typeface="Calibri" pitchFamily="34" charset="0"/>
                <a:ea typeface="+mn-ea"/>
                <a:cs typeface="+mn-cs"/>
              </a:rPr>
              <a:t>: A code of loyalty. The thane would protect, fight for, and avenge the death of the king if necessary. In exchange, the king would provide all the weapons, food and drink, and gifts the thane needed.</a:t>
            </a:r>
          </a:p>
          <a:p>
            <a:pPr eaLnBrk="1" hangingPunct="1">
              <a:buFontTx/>
              <a:buNone/>
              <a:defRPr/>
            </a:pPr>
            <a:endParaRPr lang="en-US" dirty="0">
              <a:ea typeface="+mn-ea"/>
              <a:cs typeface="+mn-cs"/>
            </a:endParaRPr>
          </a:p>
        </p:txBody>
      </p:sp>
      <p:pic>
        <p:nvPicPr>
          <p:cNvPr id="31747" name="Picture 3" descr="C:\Program Files\Microsoft Office\Media\CntCD1\ClipArt5\j0281736.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5791200"/>
            <a:ext cx="1817688"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8" descr="C:\Program Files\Microsoft Office\Media\CntCD1\ClipArt2\j0216576.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1981200"/>
            <a:ext cx="1506538"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a:effectLst/>
                <a:latin typeface="Calibri" charset="0"/>
              </a:rPr>
              <a:t>Anglo-Saxon Cultural Terms</a:t>
            </a:r>
            <a:endParaRPr lang="en-US">
              <a:effectLst/>
              <a:latin typeface="Garamond" charset="0"/>
            </a:endParaRPr>
          </a:p>
        </p:txBody>
      </p:sp>
      <p:sp>
        <p:nvSpPr>
          <p:cNvPr id="3" name="Content Placeholder 2"/>
          <p:cNvSpPr>
            <a:spLocks noGrp="1"/>
          </p:cNvSpPr>
          <p:nvPr>
            <p:ph idx="1"/>
          </p:nvPr>
        </p:nvSpPr>
        <p:spPr/>
        <p:txBody>
          <a:bodyPr/>
          <a:lstStyle/>
          <a:p>
            <a:pPr eaLnBrk="1" hangingPunct="1">
              <a:defRPr/>
            </a:pPr>
            <a:r>
              <a:rPr lang="en-US" b="1" u="sng" dirty="0">
                <a:effectLst/>
                <a:latin typeface="Calibri" charset="0"/>
                <a:cs typeface="+mn-cs"/>
              </a:rPr>
              <a:t>Mead-hall</a:t>
            </a:r>
            <a:r>
              <a:rPr lang="en-US" dirty="0">
                <a:effectLst/>
                <a:latin typeface="Calibri" charset="0"/>
                <a:cs typeface="+mn-cs"/>
              </a:rPr>
              <a:t>: A social center for the immediate community. </a:t>
            </a:r>
          </a:p>
          <a:p>
            <a:pPr eaLnBrk="1" hangingPunct="1">
              <a:defRPr/>
            </a:pPr>
            <a:r>
              <a:rPr lang="en-US" b="1" u="sng" dirty="0">
                <a:effectLst/>
                <a:latin typeface="Calibri" charset="0"/>
                <a:cs typeface="+mn-cs"/>
              </a:rPr>
              <a:t>Scop</a:t>
            </a:r>
            <a:r>
              <a:rPr lang="en-US" dirty="0">
                <a:effectLst/>
                <a:latin typeface="Calibri" charset="0"/>
                <a:cs typeface="+mn-cs"/>
              </a:rPr>
              <a:t> (Pronounced </a:t>
            </a:r>
            <a:r>
              <a:rPr lang="ja-JP" altLang="en-US" dirty="0">
                <a:effectLst/>
                <a:latin typeface="Calibri" charset="0"/>
                <a:cs typeface="+mn-cs"/>
              </a:rPr>
              <a:t>“</a:t>
            </a:r>
            <a:r>
              <a:rPr lang="en-US" dirty="0" smtClean="0">
                <a:effectLst/>
                <a:latin typeface="Calibri" charset="0"/>
                <a:cs typeface="+mn-cs"/>
              </a:rPr>
              <a:t>shop</a:t>
            </a:r>
            <a:r>
              <a:rPr lang="ja-JP" altLang="en-US" dirty="0" smtClean="0">
                <a:effectLst/>
                <a:latin typeface="Calibri" charset="0"/>
                <a:cs typeface="+mn-cs"/>
              </a:rPr>
              <a:t>”</a:t>
            </a:r>
            <a:r>
              <a:rPr lang="en-US" dirty="0">
                <a:effectLst/>
                <a:latin typeface="Calibri" charset="0"/>
                <a:cs typeface="+mn-cs"/>
              </a:rPr>
              <a:t>): Storyteller who entertained the court.</a:t>
            </a:r>
          </a:p>
          <a:p>
            <a:pPr eaLnBrk="1" hangingPunct="1">
              <a:defRPr/>
            </a:pPr>
            <a:r>
              <a:rPr lang="en-US" b="1" u="sng" dirty="0">
                <a:effectLst/>
                <a:latin typeface="Calibri" charset="0"/>
                <a:cs typeface="+mn-cs"/>
              </a:rPr>
              <a:t>Wergild</a:t>
            </a:r>
            <a:r>
              <a:rPr lang="en-US" dirty="0">
                <a:effectLst/>
                <a:latin typeface="Calibri" charset="0"/>
                <a:cs typeface="+mn-cs"/>
              </a:rPr>
              <a:t>: Translates as </a:t>
            </a:r>
            <a:r>
              <a:rPr lang="ja-JP" altLang="en-US" dirty="0">
                <a:effectLst/>
                <a:latin typeface="Calibri" charset="0"/>
                <a:cs typeface="+mn-cs"/>
              </a:rPr>
              <a:t>“</a:t>
            </a:r>
            <a:r>
              <a:rPr lang="en-US" dirty="0">
                <a:effectLst/>
                <a:latin typeface="Calibri" charset="0"/>
                <a:cs typeface="+mn-cs"/>
              </a:rPr>
              <a:t>man gold.</a:t>
            </a:r>
            <a:r>
              <a:rPr lang="ja-JP" altLang="en-US" dirty="0">
                <a:effectLst/>
                <a:latin typeface="Calibri" charset="0"/>
                <a:cs typeface="+mn-cs"/>
              </a:rPr>
              <a:t>”</a:t>
            </a:r>
            <a:r>
              <a:rPr lang="en-US" dirty="0">
                <a:effectLst/>
                <a:latin typeface="Calibri" charset="0"/>
                <a:cs typeface="+mn-cs"/>
              </a:rPr>
              <a:t> A fine paid to the relatives of an injured or murdered person to free the offender from further obligations.</a:t>
            </a:r>
          </a:p>
          <a:p>
            <a:pPr eaLnBrk="1" hangingPunct="1">
              <a:defRPr/>
            </a:pPr>
            <a:endParaRPr lang="en-US" dirty="0">
              <a:latin typeface="Garamond" charset="0"/>
              <a:cs typeface="+mn-cs"/>
            </a:endParaRPr>
          </a:p>
        </p:txBody>
      </p:sp>
      <p:pic>
        <p:nvPicPr>
          <p:cNvPr id="32771" name="Picture 3" descr="C:\Program Files\Microsoft Office\Media\CntCD1\ClipArt7\j0304927.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5395913"/>
            <a:ext cx="1311275" cy="12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a:effectLst/>
                <a:latin typeface="Calibri" charset="0"/>
              </a:rPr>
              <a:t>Anglo-Saxon Cultural Terms</a:t>
            </a:r>
            <a:endParaRPr lang="en-US">
              <a:effectLst/>
              <a:latin typeface="Garamond" charset="0"/>
            </a:endParaRPr>
          </a:p>
        </p:txBody>
      </p:sp>
      <p:sp>
        <p:nvSpPr>
          <p:cNvPr id="3" name="Content Placeholder 2"/>
          <p:cNvSpPr>
            <a:spLocks noGrp="1"/>
          </p:cNvSpPr>
          <p:nvPr>
            <p:ph idx="1"/>
          </p:nvPr>
        </p:nvSpPr>
        <p:spPr>
          <a:xfrm>
            <a:off x="457200" y="1219200"/>
            <a:ext cx="8229600" cy="4495800"/>
          </a:xfrm>
        </p:spPr>
        <p:txBody>
          <a:bodyPr/>
          <a:lstStyle/>
          <a:p>
            <a:pPr eaLnBrk="1" hangingPunct="1">
              <a:defRPr/>
            </a:pPr>
            <a:r>
              <a:rPr lang="en-US" sz="3000" b="1" u="sng" dirty="0">
                <a:effectLst/>
                <a:latin typeface="Calibri" charset="0"/>
                <a:cs typeface="+mn-cs"/>
              </a:rPr>
              <a:t>Boast</a:t>
            </a:r>
            <a:r>
              <a:rPr lang="en-US" sz="3000" dirty="0">
                <a:effectLst/>
                <a:latin typeface="Calibri" charset="0"/>
                <a:cs typeface="+mn-cs"/>
              </a:rPr>
              <a:t>: Warriors often made public vows about what they would accomplish before battle. Boasts were considered signs of determination and character, not arrogance or sinful pride.</a:t>
            </a:r>
          </a:p>
          <a:p>
            <a:pPr eaLnBrk="1" hangingPunct="1">
              <a:defRPr/>
            </a:pPr>
            <a:r>
              <a:rPr lang="en-US" sz="3000" b="1" u="sng" dirty="0">
                <a:effectLst/>
                <a:latin typeface="Calibri" charset="0"/>
                <a:cs typeface="+mn-cs"/>
              </a:rPr>
              <a:t>Flyting</a:t>
            </a:r>
            <a:r>
              <a:rPr lang="en-US" sz="3000" dirty="0">
                <a:effectLst/>
                <a:latin typeface="Calibri" charset="0"/>
                <a:cs typeface="+mn-cs"/>
              </a:rPr>
              <a:t>: A contest of wit and insults. Each warrior tries to demonstrate his superior vocabulary, cleverness, and bravery. </a:t>
            </a:r>
          </a:p>
          <a:p>
            <a:pPr lvl="1" eaLnBrk="1" hangingPunct="1">
              <a:defRPr/>
            </a:pPr>
            <a:r>
              <a:rPr lang="en-US" dirty="0">
                <a:effectLst/>
                <a:latin typeface="Calibri" charset="0"/>
              </a:rPr>
              <a:t>Ex: Beowulf has a verbal battle with a man named Unferth, who challenges Beowulf</a:t>
            </a:r>
            <a:r>
              <a:rPr lang="ja-JP" altLang="en-US" dirty="0">
                <a:effectLst/>
                <a:latin typeface="Calibri" charset="0"/>
              </a:rPr>
              <a:t>’</a:t>
            </a:r>
            <a:r>
              <a:rPr lang="en-US" dirty="0">
                <a:effectLst/>
                <a:latin typeface="Calibri" charset="0"/>
              </a:rPr>
              <a:t>s qualifications to fight the monster, Grendel.</a:t>
            </a:r>
          </a:p>
          <a:p>
            <a:pPr eaLnBrk="1" hangingPunct="1">
              <a:defRPr/>
            </a:pPr>
            <a:endParaRPr lang="en-US" dirty="0">
              <a:latin typeface="Garamond" charset="0"/>
              <a:cs typeface="+mn-cs"/>
            </a:endParaRPr>
          </a:p>
        </p:txBody>
      </p:sp>
      <p:sp>
        <p:nvSpPr>
          <p:cNvPr id="33795" name="PubOvalCallout"/>
          <p:cNvSpPr>
            <a:spLocks noEditPoints="1" noChangeArrowheads="1"/>
          </p:cNvSpPr>
          <p:nvPr/>
        </p:nvSpPr>
        <p:spPr bwMode="auto">
          <a:xfrm>
            <a:off x="7467600" y="5638800"/>
            <a:ext cx="1676400" cy="1219200"/>
          </a:xfrm>
          <a:custGeom>
            <a:avLst/>
            <a:gdLst>
              <a:gd name="T0" fmla="*/ 65053633 w 21600"/>
              <a:gd name="T1" fmla="*/ 0 h 21600"/>
              <a:gd name="T2" fmla="*/ 0 w 21600"/>
              <a:gd name="T3" fmla="*/ 25822317 h 21600"/>
              <a:gd name="T4" fmla="*/ 64848818 w 21600"/>
              <a:gd name="T5" fmla="*/ 68817067 h 21600"/>
              <a:gd name="T6" fmla="*/ 65053633 w 21600"/>
              <a:gd name="T7" fmla="*/ 51644635 h 21600"/>
              <a:gd name="T8" fmla="*/ 130107267 w 21600"/>
              <a:gd name="T9" fmla="*/ 25822317 h 21600"/>
              <a:gd name="T10" fmla="*/ 17694720 60000 65536"/>
              <a:gd name="T11" fmla="*/ 11796480 60000 65536"/>
              <a:gd name="T12" fmla="*/ 5898240 60000 65536"/>
              <a:gd name="T13" fmla="*/ 5898240 60000 65536"/>
              <a:gd name="T14" fmla="*/ 0 60000 65536"/>
              <a:gd name="T15" fmla="*/ 3163 w 21600"/>
              <a:gd name="T16" fmla="*/ 2374 h 21600"/>
              <a:gd name="T17" fmla="*/ 18437 w 21600"/>
              <a:gd name="T18" fmla="*/ 13836 h 21600"/>
            </a:gdLst>
            <a:ahLst/>
            <a:cxnLst>
              <a:cxn ang="T10">
                <a:pos x="T0" y="T1"/>
              </a:cxn>
              <a:cxn ang="T11">
                <a:pos x="T2" y="T3"/>
              </a:cxn>
              <a:cxn ang="T12">
                <a:pos x="T4" y="T5"/>
              </a:cxn>
              <a:cxn ang="T13">
                <a:pos x="T6" y="T7"/>
              </a:cxn>
              <a:cxn ang="T14">
                <a:pos x="T8" y="T9"/>
              </a:cxn>
            </a:cxnLst>
            <a:rect l="T15" t="T16" r="T17" b="T18"/>
            <a:pathLst>
              <a:path w="21600" h="21600">
                <a:moveTo>
                  <a:pt x="10766" y="21600"/>
                </a:moveTo>
                <a:lnTo>
                  <a:pt x="9590" y="16158"/>
                </a:lnTo>
                <a:cubicBezTo>
                  <a:pt x="9991" y="16192"/>
                  <a:pt x="10395" y="16210"/>
                  <a:pt x="10800" y="16210"/>
                </a:cubicBezTo>
                <a:cubicBezTo>
                  <a:pt x="16764" y="16210"/>
                  <a:pt x="21600" y="12581"/>
                  <a:pt x="21600" y="8105"/>
                </a:cubicBezTo>
                <a:cubicBezTo>
                  <a:pt x="21600" y="3628"/>
                  <a:pt x="16764" y="0"/>
                  <a:pt x="10800" y="0"/>
                </a:cubicBezTo>
                <a:cubicBezTo>
                  <a:pt x="4835" y="0"/>
                  <a:pt x="0" y="3628"/>
                  <a:pt x="0" y="8105"/>
                </a:cubicBezTo>
                <a:cubicBezTo>
                  <a:pt x="-1" y="10568"/>
                  <a:pt x="1493" y="12898"/>
                  <a:pt x="4057" y="14436"/>
                </a:cubicBezTo>
                <a:lnTo>
                  <a:pt x="10766" y="21600"/>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pPr algn="ctr"/>
            <a:r>
              <a:rPr lang="en-US" sz="1400">
                <a:solidFill>
                  <a:srgbClr val="003333"/>
                </a:solidFill>
                <a:latin typeface="Calibri" charset="0"/>
              </a:rPr>
              <a:t>Well, at least my oxen aren</a:t>
            </a:r>
            <a:r>
              <a:rPr lang="ja-JP" altLang="en-US" sz="1400">
                <a:solidFill>
                  <a:srgbClr val="003333"/>
                </a:solidFill>
                <a:latin typeface="Calibri" charset="0"/>
              </a:rPr>
              <a:t>’</a:t>
            </a:r>
            <a:r>
              <a:rPr lang="en-US" altLang="ja-JP" sz="1400">
                <a:solidFill>
                  <a:srgbClr val="003333"/>
                </a:solidFill>
                <a:latin typeface="Calibri" charset="0"/>
              </a:rPr>
              <a:t>t SLOW!</a:t>
            </a:r>
            <a:endParaRPr lang="en-US" sz="1400">
              <a:solidFill>
                <a:srgbClr val="003333"/>
              </a:solidFill>
              <a:latin typeface="Calibri" charset="0"/>
            </a:endParaRPr>
          </a:p>
        </p:txBody>
      </p:sp>
      <p:sp>
        <p:nvSpPr>
          <p:cNvPr id="1027" name="PubOvalCallout"/>
          <p:cNvSpPr>
            <a:spLocks noEditPoints="1" noChangeArrowheads="1"/>
          </p:cNvSpPr>
          <p:nvPr/>
        </p:nvSpPr>
        <p:spPr bwMode="auto">
          <a:xfrm flipH="1">
            <a:off x="5638800" y="5486400"/>
            <a:ext cx="1905000" cy="1371600"/>
          </a:xfrm>
          <a:custGeom>
            <a:avLst/>
            <a:gdLst>
              <a:gd name="G0" fmla="+- 0 0 0"/>
              <a:gd name="G1" fmla="+- 10766 0 0"/>
              <a:gd name="T0" fmla="*/ 10800 w 21600"/>
              <a:gd name="T1" fmla="*/ 0 h 21600"/>
              <a:gd name="T2" fmla="*/ 0 w 21600"/>
              <a:gd name="T3" fmla="*/ 8105 h 21600"/>
              <a:gd name="T4" fmla="*/ 10766 w 21600"/>
              <a:gd name="T5" fmla="*/ 21600 h 21600"/>
              <a:gd name="T6" fmla="*/ 10800 w 21600"/>
              <a:gd name="T7" fmla="*/ 16210 h 21600"/>
              <a:gd name="T8" fmla="*/ 21600 w 21600"/>
              <a:gd name="T9" fmla="*/ 8105 h 21600"/>
              <a:gd name="T10" fmla="*/ 17694720 60000 65536"/>
              <a:gd name="T11" fmla="*/ 11796480 60000 65536"/>
              <a:gd name="T12" fmla="*/ 5898240 60000 65536"/>
              <a:gd name="T13" fmla="*/ 5898240 60000 65536"/>
              <a:gd name="T14" fmla="*/ 0 60000 65536"/>
              <a:gd name="T15" fmla="*/ 3163 w 21600"/>
              <a:gd name="T16" fmla="*/ 2374 h 21600"/>
              <a:gd name="T17" fmla="*/ 18437 w 21600"/>
              <a:gd name="T18" fmla="*/ 13836 h 21600"/>
            </a:gdLst>
            <a:ahLst/>
            <a:cxnLst>
              <a:cxn ang="T10">
                <a:pos x="T0" y="T1"/>
              </a:cxn>
              <a:cxn ang="T11">
                <a:pos x="T2" y="T3"/>
              </a:cxn>
              <a:cxn ang="T12">
                <a:pos x="T4" y="T5"/>
              </a:cxn>
              <a:cxn ang="T13">
                <a:pos x="T6" y="T7"/>
              </a:cxn>
              <a:cxn ang="T14">
                <a:pos x="T8" y="T9"/>
              </a:cxn>
            </a:cxnLst>
            <a:rect l="T15" t="T16" r="T17" b="T18"/>
            <a:pathLst>
              <a:path w="21600" h="21600">
                <a:moveTo>
                  <a:pt x="10766" y="21600"/>
                </a:moveTo>
                <a:lnTo>
                  <a:pt x="9590" y="16158"/>
                </a:lnTo>
                <a:cubicBezTo>
                  <a:pt x="9991" y="16192"/>
                  <a:pt x="10395" y="16210"/>
                  <a:pt x="10800" y="16210"/>
                </a:cubicBezTo>
                <a:cubicBezTo>
                  <a:pt x="16764" y="16210"/>
                  <a:pt x="21600" y="12581"/>
                  <a:pt x="21600" y="8105"/>
                </a:cubicBezTo>
                <a:cubicBezTo>
                  <a:pt x="21600" y="3628"/>
                  <a:pt x="16764" y="0"/>
                  <a:pt x="10800" y="0"/>
                </a:cubicBezTo>
                <a:cubicBezTo>
                  <a:pt x="4835" y="0"/>
                  <a:pt x="0" y="3628"/>
                  <a:pt x="0" y="8105"/>
                </a:cubicBezTo>
                <a:cubicBezTo>
                  <a:pt x="-1" y="10568"/>
                  <a:pt x="1493" y="12898"/>
                  <a:pt x="4057" y="14436"/>
                </a:cubicBez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pPr algn="ctr" fontAlgn="auto">
              <a:spcBef>
                <a:spcPts val="0"/>
              </a:spcBef>
              <a:spcAft>
                <a:spcPts val="0"/>
              </a:spcAft>
              <a:defRPr/>
            </a:pPr>
            <a:r>
              <a:rPr lang="en-US" sz="1400" dirty="0">
                <a:solidFill>
                  <a:schemeClr val="bg1">
                    <a:lumMod val="50000"/>
                  </a:schemeClr>
                </a:solidFill>
                <a:latin typeface="Calibri" pitchFamily="34" charset="0"/>
                <a:ea typeface="+mn-ea"/>
                <a:cs typeface="+mn-cs"/>
              </a:rPr>
              <a:t>I heard that your wheat crop FAILED last season!</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en-US">
                <a:effectLst/>
                <a:latin typeface="Calibri" charset="0"/>
              </a:rPr>
              <a:t>Poetic Elements in </a:t>
            </a:r>
            <a:r>
              <a:rPr lang="en-US" i="1">
                <a:effectLst/>
                <a:latin typeface="Calibri" charset="0"/>
              </a:rPr>
              <a:t>Beowulf</a:t>
            </a:r>
            <a:endParaRPr lang="en-US">
              <a:effectLst/>
              <a:latin typeface="Calibri" charset="0"/>
            </a:endParaRPr>
          </a:p>
        </p:txBody>
      </p:sp>
      <p:sp>
        <p:nvSpPr>
          <p:cNvPr id="3" name="Content Placeholder 2"/>
          <p:cNvSpPr>
            <a:spLocks noGrp="1"/>
          </p:cNvSpPr>
          <p:nvPr>
            <p:ph idx="1"/>
          </p:nvPr>
        </p:nvSpPr>
        <p:spPr>
          <a:xfrm>
            <a:off x="457200" y="1219200"/>
            <a:ext cx="8229600" cy="4495800"/>
          </a:xfrm>
        </p:spPr>
        <p:txBody>
          <a:bodyPr/>
          <a:lstStyle/>
          <a:p>
            <a:pPr eaLnBrk="1" hangingPunct="1">
              <a:defRPr/>
            </a:pPr>
            <a:r>
              <a:rPr lang="en-US" sz="2800" b="1" u="sng" dirty="0">
                <a:effectLst/>
                <a:latin typeface="Calibri" charset="0"/>
                <a:cs typeface="+mn-cs"/>
              </a:rPr>
              <a:t>Alliteration</a:t>
            </a:r>
            <a:r>
              <a:rPr lang="en-US" sz="2800" b="1" dirty="0">
                <a:effectLst/>
                <a:latin typeface="Calibri" charset="0"/>
                <a:cs typeface="+mn-cs"/>
              </a:rPr>
              <a:t>: </a:t>
            </a:r>
            <a:r>
              <a:rPr lang="en-US" sz="2800" dirty="0">
                <a:effectLst/>
                <a:latin typeface="Calibri" charset="0"/>
                <a:cs typeface="+mn-cs"/>
              </a:rPr>
              <a:t>Many lines of poetry often contain three to four words with the same consonant sound.</a:t>
            </a:r>
          </a:p>
          <a:p>
            <a:pPr algn="ctr" eaLnBrk="1" hangingPunct="1">
              <a:buFontTx/>
              <a:buNone/>
              <a:defRPr/>
            </a:pPr>
            <a:r>
              <a:rPr lang="en-US" sz="2800" dirty="0">
                <a:effectLst/>
                <a:latin typeface="Calibri" charset="0"/>
                <a:cs typeface="+mn-cs"/>
              </a:rPr>
              <a:t>		Ex: </a:t>
            </a:r>
            <a:r>
              <a:rPr lang="ja-JP" altLang="en-US" sz="2800">
                <a:effectLst/>
                <a:latin typeface="Calibri" charset="0"/>
                <a:cs typeface="+mn-cs"/>
              </a:rPr>
              <a:t>“</a:t>
            </a:r>
            <a:r>
              <a:rPr lang="en-US" sz="2800" dirty="0">
                <a:effectLst/>
                <a:latin typeface="Calibri" charset="0"/>
                <a:cs typeface="+mn-cs"/>
              </a:rPr>
              <a:t>A </a:t>
            </a:r>
            <a:r>
              <a:rPr lang="en-US" sz="2800" b="1" u="sng" dirty="0">
                <a:effectLst/>
                <a:latin typeface="Calibri" charset="0"/>
                <a:cs typeface="+mn-cs"/>
              </a:rPr>
              <a:t>r</a:t>
            </a:r>
            <a:r>
              <a:rPr lang="en-US" sz="2800" dirty="0">
                <a:effectLst/>
                <a:latin typeface="Calibri" charset="0"/>
                <a:cs typeface="+mn-cs"/>
              </a:rPr>
              <a:t>ing-who</a:t>
            </a:r>
            <a:r>
              <a:rPr lang="en-US" sz="2800" b="1" u="sng" dirty="0">
                <a:effectLst/>
                <a:latin typeface="Calibri" charset="0"/>
                <a:cs typeface="+mn-cs"/>
              </a:rPr>
              <a:t>r</a:t>
            </a:r>
            <a:r>
              <a:rPr lang="en-US" sz="2800" dirty="0">
                <a:effectLst/>
                <a:latin typeface="Calibri" charset="0"/>
                <a:cs typeface="+mn-cs"/>
              </a:rPr>
              <a:t>led p</a:t>
            </a:r>
            <a:r>
              <a:rPr lang="en-US" sz="2800" b="1" u="sng" dirty="0">
                <a:effectLst/>
                <a:latin typeface="Calibri" charset="0"/>
                <a:cs typeface="+mn-cs"/>
              </a:rPr>
              <a:t>r</a:t>
            </a:r>
            <a:r>
              <a:rPr lang="en-US" sz="2800" dirty="0">
                <a:effectLst/>
                <a:latin typeface="Calibri" charset="0"/>
                <a:cs typeface="+mn-cs"/>
              </a:rPr>
              <a:t>ow </a:t>
            </a:r>
            <a:r>
              <a:rPr lang="en-US" sz="2800" b="1" u="sng" dirty="0">
                <a:effectLst/>
                <a:latin typeface="Calibri" charset="0"/>
                <a:cs typeface="+mn-cs"/>
              </a:rPr>
              <a:t>r</a:t>
            </a:r>
            <a:r>
              <a:rPr lang="en-US" sz="2800" dirty="0">
                <a:effectLst/>
                <a:latin typeface="Calibri" charset="0"/>
                <a:cs typeface="+mn-cs"/>
              </a:rPr>
              <a:t>ode in the ha</a:t>
            </a:r>
            <a:r>
              <a:rPr lang="en-US" sz="2800" b="1" u="sng" dirty="0">
                <a:effectLst/>
                <a:latin typeface="Calibri" charset="0"/>
                <a:cs typeface="+mn-cs"/>
              </a:rPr>
              <a:t>r</a:t>
            </a:r>
            <a:r>
              <a:rPr lang="en-US" sz="2800" dirty="0">
                <a:effectLst/>
                <a:latin typeface="Calibri" charset="0"/>
                <a:cs typeface="+mn-cs"/>
              </a:rPr>
              <a:t>bo</a:t>
            </a:r>
            <a:r>
              <a:rPr lang="en-US" sz="2800" b="1" u="sng" dirty="0">
                <a:effectLst/>
                <a:latin typeface="Calibri" charset="0"/>
                <a:cs typeface="+mn-cs"/>
              </a:rPr>
              <a:t>r</a:t>
            </a:r>
            <a:r>
              <a:rPr lang="ja-JP" altLang="en-US" sz="2800">
                <a:effectLst/>
                <a:latin typeface="Calibri" charset="0"/>
                <a:cs typeface="+mn-cs"/>
              </a:rPr>
              <a:t>”</a:t>
            </a:r>
            <a:r>
              <a:rPr lang="en-US" sz="2800" dirty="0">
                <a:effectLst/>
                <a:latin typeface="Calibri" charset="0"/>
                <a:cs typeface="+mn-cs"/>
              </a:rPr>
              <a:t> and</a:t>
            </a:r>
          </a:p>
          <a:p>
            <a:pPr algn="ctr" eaLnBrk="1" hangingPunct="1">
              <a:buFontTx/>
              <a:buNone/>
              <a:defRPr/>
            </a:pPr>
            <a:r>
              <a:rPr lang="ja-JP" altLang="en-US" sz="2800">
                <a:effectLst/>
                <a:latin typeface="Calibri" charset="0"/>
                <a:cs typeface="+mn-cs"/>
              </a:rPr>
              <a:t>“</a:t>
            </a:r>
            <a:r>
              <a:rPr lang="en-US" sz="2800" dirty="0">
                <a:effectLst/>
                <a:latin typeface="Calibri" charset="0"/>
                <a:cs typeface="+mn-cs"/>
              </a:rPr>
              <a:t>She sells seashells by the sea shore.</a:t>
            </a:r>
            <a:r>
              <a:rPr lang="ja-JP" altLang="en-US" sz="2800">
                <a:effectLst/>
                <a:latin typeface="Calibri" charset="0"/>
                <a:cs typeface="+mn-cs"/>
              </a:rPr>
              <a:t>”</a:t>
            </a:r>
            <a:r>
              <a:rPr lang="en-US" sz="2800" dirty="0">
                <a:effectLst/>
                <a:latin typeface="Calibri" charset="0"/>
                <a:cs typeface="+mn-cs"/>
              </a:rPr>
              <a:t> </a:t>
            </a:r>
          </a:p>
          <a:p>
            <a:pPr algn="ctr" eaLnBrk="1" hangingPunct="1">
              <a:buFontTx/>
              <a:buNone/>
              <a:defRPr/>
            </a:pPr>
            <a:endParaRPr lang="en-US" sz="2800" dirty="0">
              <a:effectLst/>
              <a:latin typeface="Calibri" charset="0"/>
              <a:cs typeface="+mn-cs"/>
            </a:endParaRPr>
          </a:p>
          <a:p>
            <a:pPr eaLnBrk="1" hangingPunct="1">
              <a:defRPr/>
            </a:pPr>
            <a:r>
              <a:rPr lang="en-US" sz="2800" b="1" u="sng" dirty="0">
                <a:effectLst/>
                <a:latin typeface="Calibri" charset="0"/>
                <a:cs typeface="+mn-cs"/>
              </a:rPr>
              <a:t>Caesura</a:t>
            </a:r>
            <a:r>
              <a:rPr lang="en-US" sz="2800" b="1" dirty="0">
                <a:effectLst/>
                <a:latin typeface="Calibri" charset="0"/>
                <a:cs typeface="+mn-cs"/>
              </a:rPr>
              <a:t>: </a:t>
            </a:r>
            <a:r>
              <a:rPr lang="en-US" sz="2800" dirty="0">
                <a:effectLst/>
                <a:latin typeface="Calibri" charset="0"/>
                <a:cs typeface="+mn-cs"/>
              </a:rPr>
              <a:t>A pause within lines of poetry, which helps with rhythm. It is more obvious in the Old English translation. </a:t>
            </a:r>
          </a:p>
          <a:p>
            <a:pPr eaLnBrk="1" hangingPunct="1">
              <a:defRPr/>
            </a:pPr>
            <a:endParaRPr lang="en-US" dirty="0">
              <a:latin typeface="Garamond" charset="0"/>
              <a:cs typeface="+mn-cs"/>
            </a:endParaRPr>
          </a:p>
        </p:txBody>
      </p:sp>
      <p:pic>
        <p:nvPicPr>
          <p:cNvPr id="34819" name="Picture 2" descr="C:\Users\jmand\AppData\Local\Microsoft\Windows\Temporary Internet Files\Content.IE5\MT7HNL0V\MC900104314[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514600"/>
            <a:ext cx="1363663"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a:effectLst/>
                <a:latin typeface="Calibri" charset="0"/>
              </a:rPr>
              <a:t>Poetic Elements in </a:t>
            </a:r>
            <a:r>
              <a:rPr lang="en-US" i="1">
                <a:effectLst/>
                <a:latin typeface="Calibri" charset="0"/>
              </a:rPr>
              <a:t>Beowulf</a:t>
            </a:r>
            <a:endParaRPr lang="en-US">
              <a:effectLst/>
              <a:latin typeface="Calibri" charset="0"/>
            </a:endParaRPr>
          </a:p>
        </p:txBody>
      </p:sp>
      <p:sp>
        <p:nvSpPr>
          <p:cNvPr id="3" name="Content Placeholder 2"/>
          <p:cNvSpPr>
            <a:spLocks noGrp="1"/>
          </p:cNvSpPr>
          <p:nvPr>
            <p:ph idx="1"/>
          </p:nvPr>
        </p:nvSpPr>
        <p:spPr>
          <a:xfrm>
            <a:off x="381000" y="1143000"/>
            <a:ext cx="8229600" cy="4495800"/>
          </a:xfrm>
        </p:spPr>
        <p:txBody>
          <a:bodyPr/>
          <a:lstStyle/>
          <a:p>
            <a:pPr eaLnBrk="1" hangingPunct="1">
              <a:defRPr/>
            </a:pPr>
            <a:r>
              <a:rPr lang="en-US" sz="2800" b="1" u="sng" dirty="0">
                <a:effectLst/>
                <a:latin typeface="Calibri" charset="0"/>
                <a:cs typeface="+mn-cs"/>
              </a:rPr>
              <a:t>Kenning</a:t>
            </a:r>
            <a:r>
              <a:rPr lang="en-US" sz="2800" b="1" dirty="0">
                <a:effectLst/>
                <a:latin typeface="Calibri" charset="0"/>
                <a:cs typeface="+mn-cs"/>
              </a:rPr>
              <a:t>: </a:t>
            </a:r>
            <a:r>
              <a:rPr lang="en-US" sz="2800" dirty="0">
                <a:effectLst/>
                <a:latin typeface="Calibri" charset="0"/>
                <a:cs typeface="+mn-cs"/>
              </a:rPr>
              <a:t>A two-word metaphorical compound that stands for a more common word. </a:t>
            </a:r>
          </a:p>
          <a:p>
            <a:pPr eaLnBrk="1" hangingPunct="1">
              <a:buFontTx/>
              <a:buNone/>
              <a:defRPr/>
            </a:pPr>
            <a:r>
              <a:rPr lang="en-US" sz="2800" dirty="0">
                <a:effectLst/>
                <a:latin typeface="Calibri" charset="0"/>
                <a:cs typeface="+mn-cs"/>
              </a:rPr>
              <a:t>		Ex: </a:t>
            </a:r>
            <a:r>
              <a:rPr lang="ja-JP" altLang="en-US" sz="2800" dirty="0">
                <a:effectLst/>
                <a:latin typeface="Calibri" charset="0"/>
                <a:cs typeface="+mn-cs"/>
              </a:rPr>
              <a:t>“</a:t>
            </a:r>
            <a:r>
              <a:rPr lang="en-US" sz="2800" dirty="0">
                <a:effectLst/>
                <a:latin typeface="Calibri" charset="0"/>
                <a:cs typeface="+mn-cs"/>
              </a:rPr>
              <a:t>Whale-road</a:t>
            </a:r>
            <a:r>
              <a:rPr lang="ja-JP" altLang="en-US" sz="2800" dirty="0">
                <a:effectLst/>
                <a:latin typeface="Calibri" charset="0"/>
                <a:cs typeface="+mn-cs"/>
              </a:rPr>
              <a:t>”</a:t>
            </a:r>
            <a:r>
              <a:rPr lang="en-US" sz="2800" dirty="0">
                <a:effectLst/>
                <a:latin typeface="Calibri" charset="0"/>
                <a:cs typeface="+mn-cs"/>
              </a:rPr>
              <a:t> is a kenning for the sea. </a:t>
            </a:r>
          </a:p>
          <a:p>
            <a:pPr eaLnBrk="1" hangingPunct="1">
              <a:buFontTx/>
              <a:buNone/>
              <a:defRPr/>
            </a:pPr>
            <a:r>
              <a:rPr lang="en-US" sz="2800" dirty="0">
                <a:effectLst/>
                <a:latin typeface="Calibri" charset="0"/>
                <a:cs typeface="+mn-cs"/>
              </a:rPr>
              <a:t>		</a:t>
            </a:r>
            <a:r>
              <a:rPr lang="ja-JP" altLang="en-US" sz="2800" dirty="0">
                <a:effectLst/>
                <a:latin typeface="Calibri" charset="0"/>
                <a:cs typeface="+mn-cs"/>
              </a:rPr>
              <a:t>“</a:t>
            </a:r>
            <a:r>
              <a:rPr lang="en-US" sz="2800" dirty="0">
                <a:effectLst/>
                <a:latin typeface="Calibri" charset="0"/>
                <a:cs typeface="+mn-cs"/>
              </a:rPr>
              <a:t>Bone-house</a:t>
            </a:r>
            <a:r>
              <a:rPr lang="ja-JP" altLang="en-US" sz="2800" dirty="0">
                <a:effectLst/>
                <a:latin typeface="Calibri" charset="0"/>
                <a:cs typeface="+mn-cs"/>
              </a:rPr>
              <a:t>”</a:t>
            </a:r>
            <a:r>
              <a:rPr lang="en-US" sz="2800" dirty="0">
                <a:effectLst/>
                <a:latin typeface="Calibri" charset="0"/>
                <a:cs typeface="+mn-cs"/>
              </a:rPr>
              <a:t> is a kenning for ribcage. </a:t>
            </a:r>
          </a:p>
          <a:p>
            <a:pPr eaLnBrk="1" hangingPunct="1">
              <a:defRPr/>
            </a:pPr>
            <a:r>
              <a:rPr lang="en-US" sz="2800" b="1" u="sng" dirty="0">
                <a:effectLst/>
                <a:latin typeface="Calibri" charset="0"/>
                <a:cs typeface="Calibri" charset="0"/>
              </a:rPr>
              <a:t>Variation: </a:t>
            </a:r>
            <a:r>
              <a:rPr lang="en-US" sz="2800" dirty="0">
                <a:effectLst/>
                <a:latin typeface="Calibri" charset="0"/>
                <a:cs typeface="Calibri" charset="0"/>
              </a:rPr>
              <a:t>A restatement of a concept using different words. Don</a:t>
            </a:r>
            <a:r>
              <a:rPr lang="ja-JP" altLang="en-US" sz="2800" dirty="0">
                <a:effectLst/>
                <a:latin typeface="Calibri" charset="0"/>
                <a:cs typeface="Calibri" charset="0"/>
              </a:rPr>
              <a:t>’</a:t>
            </a:r>
            <a:r>
              <a:rPr lang="en-US" sz="2800" dirty="0">
                <a:effectLst/>
                <a:latin typeface="Calibri" charset="0"/>
                <a:cs typeface="Calibri" charset="0"/>
              </a:rPr>
              <a:t>t confuse this definition with the kenning! The variation does not provide a descriptive metaphor. Usually in Beowulf, variation provides us the knowledge of how people are related.</a:t>
            </a:r>
          </a:p>
          <a:p>
            <a:pPr eaLnBrk="1" hangingPunct="1">
              <a:defRPr/>
            </a:pPr>
            <a:r>
              <a:rPr lang="en-US" sz="2800" dirty="0">
                <a:effectLst/>
                <a:latin typeface="Calibri" charset="0"/>
                <a:cs typeface="Calibri" charset="0"/>
              </a:rPr>
              <a:t>	Ex: Beowulf, the son of Ecgtheow (Beowulf = son 	of Ecgtheow)</a:t>
            </a:r>
          </a:p>
          <a:p>
            <a:pPr eaLnBrk="1" hangingPunct="1">
              <a:defRPr/>
            </a:pPr>
            <a:endParaRPr lang="en-US" sz="2800" dirty="0">
              <a:latin typeface="Garamond" charset="0"/>
              <a:cs typeface="+mn-cs"/>
            </a:endParaRPr>
          </a:p>
        </p:txBody>
      </p:sp>
      <p:pic>
        <p:nvPicPr>
          <p:cNvPr id="35843" name="Picture 2" descr="C:\Program Files\Microsoft Office\Media\CntCD1\Animated\j025447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1752600"/>
            <a:ext cx="120015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2500" dirty="0">
                <a:latin typeface="Calibri" charset="0"/>
                <a:cs typeface="+mj-cs"/>
              </a:rPr>
              <a:t/>
            </a:r>
            <a:br>
              <a:rPr lang="en-US" sz="2500" dirty="0">
                <a:latin typeface="Calibri" charset="0"/>
                <a:cs typeface="+mj-cs"/>
              </a:rPr>
            </a:br>
            <a:r>
              <a:rPr lang="en-US" sz="2500" dirty="0">
                <a:latin typeface="Calibri" charset="0"/>
                <a:cs typeface="+mj-cs"/>
              </a:rPr>
              <a:t/>
            </a:r>
            <a:br>
              <a:rPr lang="en-US" sz="2500" dirty="0">
                <a:latin typeface="Calibri" charset="0"/>
                <a:cs typeface="+mj-cs"/>
              </a:rPr>
            </a:br>
            <a:r>
              <a:rPr lang="en-US" sz="2500" dirty="0">
                <a:latin typeface="Calibri" charset="0"/>
                <a:cs typeface="+mj-cs"/>
              </a:rPr>
              <a:t/>
            </a:r>
            <a:br>
              <a:rPr lang="en-US" sz="2500" dirty="0">
                <a:latin typeface="Calibri" charset="0"/>
                <a:cs typeface="+mj-cs"/>
              </a:rPr>
            </a:br>
            <a:r>
              <a:rPr lang="en-US" sz="2500" dirty="0">
                <a:effectLst/>
                <a:latin typeface="Calibri" charset="0"/>
                <a:cs typeface="+mj-cs"/>
              </a:rPr>
              <a:t>Epic: A long poem centered on a heroic figure whose actions affect the fate of a tribe, nation, or human race. </a:t>
            </a:r>
            <a:br>
              <a:rPr lang="en-US" sz="2500" dirty="0">
                <a:effectLst/>
                <a:latin typeface="Calibri" charset="0"/>
                <a:cs typeface="+mj-cs"/>
              </a:rPr>
            </a:br>
            <a:r>
              <a:rPr lang="en-US" sz="2500" dirty="0">
                <a:effectLst/>
                <a:latin typeface="Calibri" charset="0"/>
                <a:cs typeface="+mj-cs"/>
              </a:rPr>
              <a:t/>
            </a:r>
            <a:br>
              <a:rPr lang="en-US" sz="2500" dirty="0">
                <a:effectLst/>
                <a:latin typeface="Calibri" charset="0"/>
                <a:cs typeface="+mj-cs"/>
              </a:rPr>
            </a:br>
            <a:r>
              <a:rPr lang="en-US" sz="2800" dirty="0">
                <a:effectLst/>
                <a:latin typeface="Calibri" charset="0"/>
                <a:cs typeface="+mj-cs"/>
              </a:rPr>
              <a:t>Epic Characteristics Featured in </a:t>
            </a:r>
            <a:r>
              <a:rPr lang="en-US" sz="2800" i="1" dirty="0">
                <a:effectLst/>
                <a:latin typeface="Calibri" charset="0"/>
                <a:cs typeface="+mj-cs"/>
              </a:rPr>
              <a:t>Beowulf</a:t>
            </a:r>
            <a:r>
              <a:rPr lang="en-US" sz="2800" u="sng" dirty="0">
                <a:latin typeface="Calibri" charset="0"/>
                <a:cs typeface="+mj-cs"/>
              </a:rPr>
              <a:t/>
            </a:r>
            <a:br>
              <a:rPr lang="en-US" sz="2800" u="sng" dirty="0">
                <a:latin typeface="Calibri" charset="0"/>
                <a:cs typeface="+mj-cs"/>
              </a:rPr>
            </a:br>
            <a:r>
              <a:rPr lang="en-US" sz="2800" dirty="0">
                <a:latin typeface="Calibri" charset="0"/>
                <a:cs typeface="+mj-cs"/>
              </a:rPr>
              <a:t/>
            </a:r>
            <a:br>
              <a:rPr lang="en-US" sz="2800" dirty="0">
                <a:latin typeface="Calibri" charset="0"/>
                <a:cs typeface="+mj-cs"/>
              </a:rPr>
            </a:br>
            <a:endParaRPr lang="en-US" sz="2800" dirty="0">
              <a:latin typeface="Calibri" charset="0"/>
              <a:cs typeface="+mj-cs"/>
            </a:endParaRPr>
          </a:p>
        </p:txBody>
      </p:sp>
      <p:sp>
        <p:nvSpPr>
          <p:cNvPr id="3" name="Content Placeholder 2"/>
          <p:cNvSpPr>
            <a:spLocks noGrp="1"/>
          </p:cNvSpPr>
          <p:nvPr>
            <p:ph sz="half" idx="1"/>
          </p:nvPr>
        </p:nvSpPr>
        <p:spPr>
          <a:xfrm>
            <a:off x="457200" y="1828800"/>
            <a:ext cx="4038600" cy="4419600"/>
          </a:xfrm>
        </p:spPr>
        <p:txBody>
          <a:bodyPr/>
          <a:lstStyle/>
          <a:p>
            <a:pPr eaLnBrk="1" hangingPunct="1">
              <a:defRPr/>
            </a:pPr>
            <a:r>
              <a:rPr lang="en-US" sz="2500" dirty="0" smtClean="0">
                <a:effectLst/>
                <a:latin typeface="Calibri" pitchFamily="34" charset="0"/>
                <a:ea typeface="+mn-ea"/>
                <a:cs typeface="+mn-cs"/>
              </a:rPr>
              <a:t>Universal </a:t>
            </a:r>
            <a:r>
              <a:rPr lang="en-US" sz="2500" dirty="0">
                <a:effectLst/>
                <a:latin typeface="Calibri" pitchFamily="34" charset="0"/>
                <a:ea typeface="+mn-ea"/>
                <a:cs typeface="+mn-cs"/>
              </a:rPr>
              <a:t>themes, such as good vs. evil</a:t>
            </a:r>
          </a:p>
          <a:p>
            <a:pPr eaLnBrk="1" hangingPunct="1">
              <a:defRPr/>
            </a:pPr>
            <a:r>
              <a:rPr lang="en-US" sz="2500" dirty="0">
                <a:effectLst/>
                <a:latin typeface="Calibri" pitchFamily="34" charset="0"/>
                <a:ea typeface="+mn-ea"/>
                <a:cs typeface="+mn-cs"/>
              </a:rPr>
              <a:t>Hero usually has superhuman traits, greater than the common man.</a:t>
            </a:r>
          </a:p>
          <a:p>
            <a:pPr eaLnBrk="1" hangingPunct="1">
              <a:defRPr/>
            </a:pPr>
            <a:r>
              <a:rPr lang="en-US" sz="2500" dirty="0">
                <a:effectLst/>
                <a:latin typeface="Calibri" pitchFamily="34" charset="0"/>
                <a:ea typeface="+mn-ea"/>
                <a:cs typeface="+mn-cs"/>
              </a:rPr>
              <a:t>Setting covers great geographical distances. </a:t>
            </a:r>
          </a:p>
          <a:p>
            <a:pPr eaLnBrk="1" hangingPunct="1">
              <a:defRPr/>
            </a:pPr>
            <a:r>
              <a:rPr lang="en-US" sz="2500" dirty="0">
                <a:effectLst/>
                <a:latin typeface="Calibri" pitchFamily="34" charset="0"/>
                <a:ea typeface="+mn-ea"/>
                <a:cs typeface="+mn-cs"/>
              </a:rPr>
              <a:t>Supernatural forces intervene at times.</a:t>
            </a:r>
          </a:p>
          <a:p>
            <a:pPr eaLnBrk="1" hangingPunct="1">
              <a:buFontTx/>
              <a:buNone/>
              <a:defRPr/>
            </a:pPr>
            <a:endParaRPr lang="en-US" dirty="0">
              <a:latin typeface="Calibri" pitchFamily="34" charset="0"/>
              <a:ea typeface="+mn-ea"/>
              <a:cs typeface="+mn-cs"/>
            </a:endParaRPr>
          </a:p>
        </p:txBody>
      </p:sp>
      <p:sp>
        <p:nvSpPr>
          <p:cNvPr id="4" name="Content Placeholder 3"/>
          <p:cNvSpPr>
            <a:spLocks noGrp="1"/>
          </p:cNvSpPr>
          <p:nvPr>
            <p:ph sz="half" idx="2"/>
          </p:nvPr>
        </p:nvSpPr>
        <p:spPr>
          <a:xfrm>
            <a:off x="4800600" y="1752600"/>
            <a:ext cx="4038600" cy="4495800"/>
          </a:xfrm>
        </p:spPr>
        <p:txBody>
          <a:bodyPr/>
          <a:lstStyle/>
          <a:p>
            <a:pPr eaLnBrk="1" hangingPunct="1">
              <a:defRPr/>
            </a:pPr>
            <a:r>
              <a:rPr lang="en-US" sz="2500" dirty="0">
                <a:effectLst/>
                <a:latin typeface="Calibri" charset="0"/>
                <a:cs typeface="+mn-cs"/>
              </a:rPr>
              <a:t>Ceremonialism: Descriptions center on characters</a:t>
            </a:r>
            <a:r>
              <a:rPr lang="ja-JP" altLang="en-US" sz="2500" dirty="0">
                <a:effectLst/>
                <a:latin typeface="Calibri" charset="0"/>
                <a:cs typeface="+mn-cs"/>
              </a:rPr>
              <a:t>’</a:t>
            </a:r>
            <a:r>
              <a:rPr lang="en-US" sz="2500" dirty="0">
                <a:effectLst/>
                <a:latin typeface="Calibri" charset="0"/>
                <a:cs typeface="+mn-cs"/>
              </a:rPr>
              <a:t> armor, the official greeting of kings, and formal celebrations.</a:t>
            </a:r>
          </a:p>
          <a:p>
            <a:pPr eaLnBrk="1" hangingPunct="1">
              <a:defRPr/>
            </a:pPr>
            <a:r>
              <a:rPr lang="en-US" sz="2500" dirty="0">
                <a:effectLst/>
                <a:latin typeface="Calibri" charset="0"/>
                <a:cs typeface="+mn-cs"/>
              </a:rPr>
              <a:t>Story opens </a:t>
            </a:r>
            <a:r>
              <a:rPr lang="en-US" sz="2500" i="1" dirty="0">
                <a:effectLst/>
                <a:latin typeface="Calibri" charset="0"/>
                <a:cs typeface="+mn-cs"/>
              </a:rPr>
              <a:t>in medias res</a:t>
            </a:r>
            <a:r>
              <a:rPr lang="en-US" sz="2500" dirty="0">
                <a:effectLst/>
                <a:latin typeface="Calibri" charset="0"/>
                <a:cs typeface="+mn-cs"/>
              </a:rPr>
              <a:t>, which means </a:t>
            </a:r>
            <a:r>
              <a:rPr lang="ja-JP" altLang="en-US" sz="2500" dirty="0">
                <a:effectLst/>
                <a:latin typeface="Calibri" charset="0"/>
                <a:cs typeface="+mn-cs"/>
              </a:rPr>
              <a:t>“</a:t>
            </a:r>
            <a:r>
              <a:rPr lang="en-US" sz="2500" dirty="0">
                <a:effectLst/>
                <a:latin typeface="Calibri" charset="0"/>
                <a:cs typeface="+mn-cs"/>
              </a:rPr>
              <a:t>in the middle of things.</a:t>
            </a:r>
            <a:r>
              <a:rPr lang="ja-JP" altLang="en-US" sz="2500" dirty="0">
                <a:effectLst/>
                <a:latin typeface="Calibri" charset="0"/>
                <a:cs typeface="+mn-cs"/>
              </a:rPr>
              <a:t>”</a:t>
            </a:r>
            <a:endParaRPr lang="en-US" sz="2500" dirty="0">
              <a:effectLst/>
              <a:latin typeface="Calibri" charset="0"/>
              <a:cs typeface="+mn-cs"/>
            </a:endParaRPr>
          </a:p>
          <a:p>
            <a:pPr eaLnBrk="1" hangingPunct="1">
              <a:defRPr/>
            </a:pPr>
            <a:r>
              <a:rPr lang="en-US" sz="2500" dirty="0">
                <a:effectLst/>
                <a:latin typeface="Calibri" charset="0"/>
                <a:cs typeface="+mn-cs"/>
              </a:rPr>
              <a:t>Main characters give extended formal speeches</a:t>
            </a:r>
            <a:r>
              <a:rPr lang="en-US" sz="2500" dirty="0">
                <a:latin typeface="Calibri" charset="0"/>
                <a:cs typeface="+mn-cs"/>
              </a:rPr>
              <a:t>. </a:t>
            </a:r>
          </a:p>
          <a:p>
            <a:pPr eaLnBrk="1" hangingPunct="1">
              <a:defRPr/>
            </a:pPr>
            <a:endParaRPr lang="en-US" sz="2500" dirty="0">
              <a:latin typeface="Calibri" charset="0"/>
              <a:cs typeface="+mn-cs"/>
            </a:endParaRPr>
          </a:p>
          <a:p>
            <a:pPr eaLnBrk="1" hangingPunct="1">
              <a:defRPr/>
            </a:pPr>
            <a:endParaRPr lang="en-US" sz="2500" dirty="0">
              <a:latin typeface="Garamond" charset="0"/>
              <a:cs typeface="+mn-cs"/>
            </a:endParaRPr>
          </a:p>
        </p:txBody>
      </p:sp>
      <p:pic>
        <p:nvPicPr>
          <p:cNvPr id="36868" name="Picture 3" descr="C:\Program Files\Microsoft Office\Media\CntCD1\ClipArt3\j0237279.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5110163"/>
            <a:ext cx="2555875" cy="174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a:latin typeface="Calibri" charset="0"/>
                <a:cs typeface="Calibri" charset="0"/>
              </a:rPr>
              <a:t>To note about the first section:</a:t>
            </a:r>
          </a:p>
        </p:txBody>
      </p:sp>
      <p:sp>
        <p:nvSpPr>
          <p:cNvPr id="6" name="Content Placeholder 5"/>
          <p:cNvSpPr>
            <a:spLocks noGrp="1"/>
          </p:cNvSpPr>
          <p:nvPr>
            <p:ph idx="1"/>
          </p:nvPr>
        </p:nvSpPr>
        <p:spPr>
          <a:xfrm>
            <a:off x="457200" y="1371600"/>
            <a:ext cx="8229600" cy="4495800"/>
          </a:xfrm>
        </p:spPr>
        <p:txBody>
          <a:bodyPr/>
          <a:lstStyle/>
          <a:p>
            <a:pPr>
              <a:defRPr/>
            </a:pPr>
            <a:r>
              <a:rPr lang="en-US" dirty="0">
                <a:latin typeface="Calibri" charset="0"/>
                <a:cs typeface="Calibri" charset="0"/>
              </a:rPr>
              <a:t>We are given a historical overview of a tribe called the Shieldings (also known as the Danes). This is important because the Anglo-Saxons believed in honoring their ancestors. </a:t>
            </a:r>
          </a:p>
          <a:p>
            <a:pPr lvl="1">
              <a:defRPr/>
            </a:pPr>
            <a:r>
              <a:rPr lang="en-US" dirty="0">
                <a:latin typeface="Calibri" charset="0"/>
                <a:cs typeface="Calibri" charset="0"/>
              </a:rPr>
              <a:t>We learn about their original ancestor, Shield, and the generations up to Hrothgar, the current king.</a:t>
            </a:r>
          </a:p>
          <a:p>
            <a:pPr lvl="1">
              <a:defRPr/>
            </a:pPr>
            <a:r>
              <a:rPr lang="en-US" dirty="0">
                <a:latin typeface="Calibri" charset="0"/>
                <a:cs typeface="Calibri" charset="0"/>
              </a:rPr>
              <a:t>We learn about their problem with Grendel, the monster who has been attacking their village.</a:t>
            </a:r>
          </a:p>
          <a:p>
            <a:pPr lvl="1">
              <a:defRPr/>
            </a:pPr>
            <a:r>
              <a:rPr lang="en-US" dirty="0">
                <a:latin typeface="Calibri" charset="0"/>
                <a:cs typeface="Calibri" charset="0"/>
              </a:rPr>
              <a:t>Beowulf  is not yet introduced, so don</a:t>
            </a:r>
            <a:r>
              <a:rPr lang="ja-JP" altLang="en-US" dirty="0">
                <a:latin typeface="Calibri" charset="0"/>
                <a:cs typeface="Calibri" charset="0"/>
              </a:rPr>
              <a:t>’</a:t>
            </a:r>
            <a:r>
              <a:rPr lang="en-US" dirty="0">
                <a:latin typeface="Calibri" charset="0"/>
                <a:cs typeface="Calibri" charset="0"/>
              </a:rPr>
              <a:t>t go looking for him! (He comes to help the Shieldings out later.)</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amwork">
  <a:themeElements>
    <a:clrScheme name="Office Theme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fontScheme name="Office 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Office Theme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Office Theme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Office Theme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Office Theme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Office Theme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Office Theme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Office Theme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Teamwork</Template>
  <TotalTime>3522</TotalTime>
  <Words>1180</Words>
  <Application>Microsoft Macintosh PowerPoint</Application>
  <PresentationFormat>On-screen Show (4:3)</PresentationFormat>
  <Paragraphs>102</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Teamwork</vt:lpstr>
      <vt:lpstr>If you lived in Beowulf’s society…</vt:lpstr>
      <vt:lpstr>If you lived in Beowulf’s society…</vt:lpstr>
      <vt:lpstr>You’d cruise around in a boat called a drakkar.</vt:lpstr>
      <vt:lpstr>You and your buddies would sail around looking for monasteries to raid (that’s who had the loot back then).</vt:lpstr>
      <vt:lpstr>Want a snack?  Here are your choices:</vt:lpstr>
      <vt:lpstr>Water quality is questionable, so you’d probably drink this:</vt:lpstr>
      <vt:lpstr>PowerPoint Presentation</vt:lpstr>
      <vt:lpstr>You’d probably know some serious battle skills.</vt:lpstr>
      <vt:lpstr>You’d worship many gods that correlate with our modern days of the week.</vt:lpstr>
      <vt:lpstr>You’d hang out with people named Alfred, Agatha, Edward, Harold, Matilda, Erik, and Edgar.</vt:lpstr>
      <vt:lpstr>Swimming games would be a big part of your leisure time.</vt:lpstr>
      <vt:lpstr>You’d also do these sports:</vt:lpstr>
      <vt:lpstr>You’d just be hearing about a new religion called Christianity.</vt:lpstr>
      <vt:lpstr>You’d learn about the world, life lessons, and your society’s values from a village storyteller…which is how the tale of Beowulf was spread.</vt:lpstr>
      <vt:lpstr>Beowulf</vt:lpstr>
      <vt:lpstr>Beowulf</vt:lpstr>
      <vt:lpstr>Language History</vt:lpstr>
      <vt:lpstr>Anglo-Saxon Cultural Terms (Look for these elements in Beowulf.)</vt:lpstr>
      <vt:lpstr>Anglo-Saxon Cultural Terms</vt:lpstr>
      <vt:lpstr>Anglo-Saxon Cultural Terms</vt:lpstr>
      <vt:lpstr>Poetic Elements in Beowulf</vt:lpstr>
      <vt:lpstr>Poetic Elements in Beowulf</vt:lpstr>
      <vt:lpstr>   Epic: A long poem centered on a heroic figure whose actions affect the fate of a tribe, nation, or human race.   Epic Characteristics Featured in Beowulf  </vt:lpstr>
      <vt:lpstr>To note about the first section:</vt:lpstr>
    </vt:vector>
  </TitlesOfParts>
  <Company>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Beowulf</dc:title>
  <dc:creator>Spring-Ford Area</dc:creator>
  <cp:lastModifiedBy>Ciara Johnson</cp:lastModifiedBy>
  <cp:revision>60</cp:revision>
  <cp:lastPrinted>2012-11-16T19:11:59Z</cp:lastPrinted>
  <dcterms:created xsi:type="dcterms:W3CDTF">2009-07-24T14:18:24Z</dcterms:created>
  <dcterms:modified xsi:type="dcterms:W3CDTF">2018-01-03T10:02:27Z</dcterms:modified>
</cp:coreProperties>
</file>