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6" r:id="rId2"/>
    <p:sldId id="266" r:id="rId3"/>
    <p:sldId id="267" r:id="rId4"/>
    <p:sldId id="268" r:id="rId5"/>
    <p:sldId id="285" r:id="rId6"/>
    <p:sldId id="269" r:id="rId7"/>
    <p:sldId id="286" r:id="rId8"/>
    <p:sldId id="271" r:id="rId9"/>
    <p:sldId id="287" r:id="rId10"/>
    <p:sldId id="272" r:id="rId11"/>
    <p:sldId id="273" r:id="rId12"/>
    <p:sldId id="274" r:id="rId13"/>
    <p:sldId id="284" r:id="rId14"/>
    <p:sldId id="275" r:id="rId15"/>
    <p:sldId id="280" r:id="rId16"/>
    <p:sldId id="276" r:id="rId17"/>
    <p:sldId id="281" r:id="rId18"/>
    <p:sldId id="278" r:id="rId19"/>
    <p:sldId id="282" r:id="rId20"/>
    <p:sldId id="279" r:id="rId21"/>
    <p:sldId id="28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65"/>
    <p:restoredTop sz="94580"/>
  </p:normalViewPr>
  <p:slideViewPr>
    <p:cSldViewPr snapToGrid="0" snapToObjects="1">
      <p:cViewPr varScale="1">
        <p:scale>
          <a:sx n="36" d="100"/>
          <a:sy n="36" d="100"/>
        </p:scale>
        <p:origin x="36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AAF2-CF3D-8440-8513-224362D4FCAF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C282A-A844-EB41-BCC0-FEB992748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597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AAF2-CF3D-8440-8513-224362D4FCAF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C282A-A844-EB41-BCC0-FEB992748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576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AAF2-CF3D-8440-8513-224362D4FCAF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C282A-A844-EB41-BCC0-FEB992748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769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AAF2-CF3D-8440-8513-224362D4FCAF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C282A-A844-EB41-BCC0-FEB992748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499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AAF2-CF3D-8440-8513-224362D4FCAF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C282A-A844-EB41-BCC0-FEB992748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45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AAF2-CF3D-8440-8513-224362D4FCAF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C282A-A844-EB41-BCC0-FEB992748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535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AAF2-CF3D-8440-8513-224362D4FCAF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C282A-A844-EB41-BCC0-FEB992748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647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AAF2-CF3D-8440-8513-224362D4FCAF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C282A-A844-EB41-BCC0-FEB992748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773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AAF2-CF3D-8440-8513-224362D4FCAF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C282A-A844-EB41-BCC0-FEB992748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393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AAF2-CF3D-8440-8513-224362D4FCAF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C282A-A844-EB41-BCC0-FEB992748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69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AAF2-CF3D-8440-8513-224362D4FCAF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C282A-A844-EB41-BCC0-FEB992748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511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3AAF2-CF3D-8440-8513-224362D4FCAF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C282A-A844-EB41-BCC0-FEB992748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35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2152" y="1756410"/>
            <a:ext cx="10958812" cy="3212720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vi-VN" sz="6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Middle East Background Information</a:t>
            </a:r>
            <a:br>
              <a:rPr lang="vi-VN" sz="6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</a:br>
            <a:r>
              <a:rPr lang="vi-VN" sz="6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A.D. 500 to A.D. 1500</a:t>
            </a:r>
            <a:endParaRPr lang="en-US" sz="66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49594" y="4969130"/>
            <a:ext cx="40551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- Cindy &amp; </a:t>
            </a:r>
            <a:r>
              <a:rPr lang="en-US" sz="5400" b="1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Dex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009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latin typeface="+mn-lt"/>
              </a:rPr>
              <a:t>Persian and Arabic Literature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85117"/>
            <a:ext cx="10515600" cy="3722559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In the </a:t>
            </a:r>
            <a:r>
              <a:rPr lang="en-US" b="1" dirty="0" smtClean="0"/>
              <a:t>7</a:t>
            </a:r>
            <a:r>
              <a:rPr lang="en-US" b="1" baseline="30000" dirty="0" smtClean="0"/>
              <a:t>th</a:t>
            </a:r>
            <a:r>
              <a:rPr lang="en-US" b="1" dirty="0" smtClean="0"/>
              <a:t> century A.D</a:t>
            </a:r>
            <a:r>
              <a:rPr lang="en-US" dirty="0" smtClean="0"/>
              <a:t>., cultures of </a:t>
            </a:r>
            <a:r>
              <a:rPr lang="en-US" b="1" dirty="0" smtClean="0"/>
              <a:t>Arabia</a:t>
            </a:r>
            <a:r>
              <a:rPr lang="en-US" dirty="0" smtClean="0"/>
              <a:t> and </a:t>
            </a:r>
            <a:r>
              <a:rPr lang="en-US" b="1" dirty="0" smtClean="0"/>
              <a:t>Persia</a:t>
            </a:r>
            <a:r>
              <a:rPr lang="en-US" dirty="0" smtClean="0"/>
              <a:t> began to flourish due to the </a:t>
            </a:r>
            <a:r>
              <a:rPr lang="en-US" b="1" dirty="0" smtClean="0"/>
              <a:t>impact</a:t>
            </a:r>
            <a:r>
              <a:rPr lang="en-US" dirty="0" smtClean="0"/>
              <a:t> </a:t>
            </a:r>
            <a:r>
              <a:rPr lang="en-US" b="1" dirty="0" smtClean="0"/>
              <a:t>of</a:t>
            </a:r>
            <a:r>
              <a:rPr lang="en-US" dirty="0" smtClean="0"/>
              <a:t> </a:t>
            </a:r>
            <a:r>
              <a:rPr lang="en-US" b="1" dirty="0" smtClean="0"/>
              <a:t>Islam</a:t>
            </a:r>
            <a:r>
              <a:rPr lang="en-US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They advanced </a:t>
            </a:r>
            <a:r>
              <a:rPr lang="en-US" b="1" dirty="0" smtClean="0"/>
              <a:t>intellectually</a:t>
            </a:r>
            <a:r>
              <a:rPr lang="en-US" dirty="0" smtClean="0"/>
              <a:t>, </a:t>
            </a:r>
            <a:r>
              <a:rPr lang="en-US" b="1" dirty="0" smtClean="0"/>
              <a:t>socially</a:t>
            </a:r>
            <a:r>
              <a:rPr lang="en-US" dirty="0" smtClean="0"/>
              <a:t>, </a:t>
            </a:r>
            <a:r>
              <a:rPr lang="en-US" b="1" dirty="0" smtClean="0"/>
              <a:t>artistically</a:t>
            </a:r>
            <a:r>
              <a:rPr lang="en-US" dirty="0" smtClean="0"/>
              <a:t> and </a:t>
            </a:r>
            <a:r>
              <a:rPr lang="en-US" b="1" dirty="0" smtClean="0"/>
              <a:t>technologically</a:t>
            </a:r>
            <a:r>
              <a:rPr lang="en-US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Their achievements influence modern world like </a:t>
            </a:r>
            <a:r>
              <a:rPr lang="en-US" b="1" dirty="0" smtClean="0"/>
              <a:t>mail service</a:t>
            </a:r>
            <a:r>
              <a:rPr lang="en-US" dirty="0" smtClean="0"/>
              <a:t>, </a:t>
            </a:r>
            <a:r>
              <a:rPr lang="en-US" b="1" dirty="0" smtClean="0"/>
              <a:t>astronomy</a:t>
            </a:r>
            <a:r>
              <a:rPr lang="en-US" dirty="0" smtClean="0"/>
              <a:t>, </a:t>
            </a:r>
            <a:r>
              <a:rPr lang="en-US" b="1" dirty="0" smtClean="0"/>
              <a:t>medicine</a:t>
            </a:r>
            <a:r>
              <a:rPr lang="en-US" dirty="0" smtClean="0"/>
              <a:t> and </a:t>
            </a:r>
            <a:r>
              <a:rPr lang="en-US" b="1" dirty="0" smtClean="0"/>
              <a:t>navigation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43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36822"/>
            <a:ext cx="10515600" cy="558525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Persia: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Over 1000 years of history which later on become a </a:t>
            </a:r>
            <a:r>
              <a:rPr lang="en-US" b="1" dirty="0"/>
              <a:t>major center of Islamic learning.</a:t>
            </a:r>
          </a:p>
          <a:p>
            <a:pPr lvl="1">
              <a:lnSpc>
                <a:spcPct val="150000"/>
              </a:lnSpc>
            </a:pPr>
            <a:r>
              <a:rPr lang="vi-VN" dirty="0">
                <a:ea typeface="Times New Roman" charset="0"/>
                <a:cs typeface="Times New Roman" charset="0"/>
              </a:rPr>
              <a:t>The four famous poets are </a:t>
            </a:r>
            <a:r>
              <a:rPr lang="vi-VN" b="1" dirty="0">
                <a:ea typeface="Times New Roman" charset="0"/>
                <a:cs typeface="Times New Roman" charset="0"/>
              </a:rPr>
              <a:t>Ferdowsi</a:t>
            </a:r>
            <a:r>
              <a:rPr lang="vi-VN" dirty="0">
                <a:ea typeface="Times New Roman" charset="0"/>
                <a:cs typeface="Times New Roman" charset="0"/>
              </a:rPr>
              <a:t>, </a:t>
            </a:r>
            <a:r>
              <a:rPr lang="vi-VN" b="1" dirty="0">
                <a:ea typeface="Times New Roman" charset="0"/>
                <a:cs typeface="Times New Roman" charset="0"/>
              </a:rPr>
              <a:t>Omar Khayyam, Rumi </a:t>
            </a:r>
            <a:r>
              <a:rPr lang="vi-VN" dirty="0">
                <a:ea typeface="Times New Roman" charset="0"/>
                <a:cs typeface="Times New Roman" charset="0"/>
              </a:rPr>
              <a:t>and </a:t>
            </a:r>
            <a:r>
              <a:rPr lang="vi-VN" b="1" dirty="0">
                <a:ea typeface="Times New Roman" charset="0"/>
                <a:cs typeface="Times New Roman" charset="0"/>
              </a:rPr>
              <a:t>Sadi</a:t>
            </a:r>
            <a:r>
              <a:rPr lang="vi-VN" dirty="0" smtClean="0">
                <a:ea typeface="Times New Roman" charset="0"/>
                <a:cs typeface="Times New Roman" charset="0"/>
              </a:rPr>
              <a:t>.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Arabia: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Desert peninsula which were </a:t>
            </a:r>
            <a:r>
              <a:rPr lang="en-US" b="1" dirty="0" smtClean="0"/>
              <a:t>inhabited by Arabs </a:t>
            </a:r>
            <a:r>
              <a:rPr lang="en-US" dirty="0" smtClean="0"/>
              <a:t>that stretches across </a:t>
            </a:r>
            <a:r>
              <a:rPr lang="en-US" b="1" dirty="0" smtClean="0"/>
              <a:t>Asia</a:t>
            </a:r>
            <a:r>
              <a:rPr lang="en-US" dirty="0" smtClean="0"/>
              <a:t>, </a:t>
            </a:r>
            <a:r>
              <a:rPr lang="en-US" b="1" dirty="0" smtClean="0"/>
              <a:t>Africa</a:t>
            </a:r>
            <a:r>
              <a:rPr lang="en-US" dirty="0" smtClean="0"/>
              <a:t> and </a:t>
            </a:r>
            <a:r>
              <a:rPr lang="en-US" b="1" dirty="0" smtClean="0"/>
              <a:t>Europe</a:t>
            </a:r>
            <a:r>
              <a:rPr lang="en-US" dirty="0" smtClean="0"/>
              <a:t>.</a:t>
            </a:r>
          </a:p>
          <a:p>
            <a:pPr lvl="1">
              <a:lnSpc>
                <a:spcPct val="150000"/>
              </a:lnSpc>
            </a:pPr>
            <a:r>
              <a:rPr lang="en-US" b="1" dirty="0" smtClean="0"/>
              <a:t>Arabs</a:t>
            </a:r>
            <a:r>
              <a:rPr lang="en-US" dirty="0" smtClean="0"/>
              <a:t> travel by </a:t>
            </a:r>
            <a:r>
              <a:rPr lang="en-US" b="1" dirty="0" smtClean="0"/>
              <a:t>camel</a:t>
            </a:r>
            <a:r>
              <a:rPr lang="en-US" dirty="0" smtClean="0"/>
              <a:t> to spread their </a:t>
            </a:r>
            <a:r>
              <a:rPr lang="en-US" b="1" dirty="0" smtClean="0"/>
              <a:t>language</a:t>
            </a:r>
            <a:r>
              <a:rPr lang="en-US" dirty="0" smtClean="0"/>
              <a:t> and </a:t>
            </a:r>
            <a:r>
              <a:rPr lang="en-US" b="1" dirty="0" smtClean="0"/>
              <a:t>culture</a:t>
            </a:r>
            <a:r>
              <a:rPr lang="en-US" dirty="0" smtClean="0"/>
              <a:t> </a:t>
            </a:r>
            <a:r>
              <a:rPr lang="en-US" b="1" dirty="0" smtClean="0"/>
              <a:t>far</a:t>
            </a:r>
            <a:r>
              <a:rPr lang="en-US" dirty="0" smtClean="0"/>
              <a:t> and </a:t>
            </a:r>
            <a:r>
              <a:rPr lang="en-US" b="1" dirty="0" smtClean="0"/>
              <a:t>wide</a:t>
            </a:r>
            <a:r>
              <a:rPr lang="en-US" dirty="0" smtClean="0"/>
              <a:t>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02956" y="91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+mn-lt"/>
              </a:rPr>
              <a:t>Persian and Arabic Literature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5288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12109"/>
            <a:ext cx="10515600" cy="485620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Mecca:</a:t>
            </a:r>
          </a:p>
          <a:p>
            <a:pPr lvl="1">
              <a:lnSpc>
                <a:spcPct val="150000"/>
              </a:lnSpc>
            </a:pPr>
            <a:r>
              <a:rPr lang="en-US" b="1" dirty="0"/>
              <a:t>Islam</a:t>
            </a:r>
            <a:r>
              <a:rPr lang="en-US" dirty="0"/>
              <a:t> was found in </a:t>
            </a:r>
            <a:r>
              <a:rPr lang="en-US" b="1" dirty="0"/>
              <a:t>Mecca</a:t>
            </a:r>
            <a:r>
              <a:rPr lang="en-US" dirty="0"/>
              <a:t>, by </a:t>
            </a:r>
            <a:r>
              <a:rPr lang="en-US" b="1" dirty="0"/>
              <a:t>Muhammad</a:t>
            </a:r>
            <a:r>
              <a:rPr lang="en-US" dirty="0"/>
              <a:t>.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He gave </a:t>
            </a:r>
            <a:r>
              <a:rPr lang="en-US" b="1" dirty="0"/>
              <a:t>Islam</a:t>
            </a:r>
            <a:r>
              <a:rPr lang="en-US" dirty="0"/>
              <a:t> the holiest book, the </a:t>
            </a:r>
            <a:r>
              <a:rPr lang="en-US" b="1" dirty="0"/>
              <a:t>Koran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Islamic Empire at its peak: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Muslims spread religion through </a:t>
            </a:r>
            <a:r>
              <a:rPr lang="en-US" b="1" dirty="0" smtClean="0"/>
              <a:t>conquest</a:t>
            </a:r>
            <a:r>
              <a:rPr lang="en-US" dirty="0" smtClean="0"/>
              <a:t> and </a:t>
            </a:r>
            <a:r>
              <a:rPr lang="en-US" b="1" dirty="0" smtClean="0"/>
              <a:t>persuasion</a:t>
            </a:r>
            <a:r>
              <a:rPr lang="en-US" dirty="0" smtClean="0"/>
              <a:t>.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The Islamic empire stretches </a:t>
            </a:r>
            <a:r>
              <a:rPr lang="en-US" b="1" dirty="0" smtClean="0"/>
              <a:t>westward</a:t>
            </a:r>
            <a:r>
              <a:rPr lang="en-US" dirty="0" smtClean="0"/>
              <a:t> </a:t>
            </a:r>
            <a:r>
              <a:rPr lang="en-US" b="1" dirty="0" smtClean="0"/>
              <a:t>across</a:t>
            </a:r>
            <a:r>
              <a:rPr lang="en-US" dirty="0" smtClean="0"/>
              <a:t> </a:t>
            </a:r>
            <a:r>
              <a:rPr lang="en-US" b="1" dirty="0" smtClean="0"/>
              <a:t>Africa</a:t>
            </a:r>
            <a:r>
              <a:rPr lang="en-US" dirty="0" smtClean="0"/>
              <a:t> to </a:t>
            </a:r>
            <a:r>
              <a:rPr lang="en-US" b="1" dirty="0" smtClean="0"/>
              <a:t>Spain</a:t>
            </a:r>
            <a:r>
              <a:rPr lang="en-US" dirty="0" smtClean="0"/>
              <a:t> and </a:t>
            </a:r>
            <a:r>
              <a:rPr lang="en-US" b="1" dirty="0" smtClean="0"/>
              <a:t>eastward</a:t>
            </a:r>
            <a:r>
              <a:rPr lang="en-US" dirty="0" smtClean="0"/>
              <a:t> to the </a:t>
            </a:r>
            <a:r>
              <a:rPr lang="en-US" b="1" dirty="0" smtClean="0"/>
              <a:t>Chinese border</a:t>
            </a:r>
            <a:r>
              <a:rPr lang="en-US" dirty="0" smtClean="0"/>
              <a:t>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02956" y="91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+mn-lt"/>
              </a:rPr>
              <a:t>Persian and Arabic Literature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5666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790833"/>
            <a:ext cx="8543372" cy="52007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158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3892"/>
            <a:ext cx="10515600" cy="5535827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/>
              <a:t>Pre-Islamic Persia (1000 B.C. – A.D. 642</a:t>
            </a:r>
            <a:r>
              <a:rPr lang="en-US" dirty="0" smtClean="0"/>
              <a:t>):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 Persian were originated </a:t>
            </a:r>
            <a:r>
              <a:rPr lang="en-US" dirty="0"/>
              <a:t>from </a:t>
            </a:r>
            <a:r>
              <a:rPr lang="en-US" b="1" dirty="0"/>
              <a:t>Aryan </a:t>
            </a:r>
            <a:r>
              <a:rPr lang="en-US" b="1" dirty="0" smtClean="0"/>
              <a:t>nomads</a:t>
            </a:r>
            <a:r>
              <a:rPr lang="en-US" dirty="0" smtClean="0"/>
              <a:t>, </a:t>
            </a:r>
            <a:r>
              <a:rPr lang="en-US" dirty="0"/>
              <a:t>they settled </a:t>
            </a:r>
            <a:r>
              <a:rPr lang="en-US" b="1" dirty="0" smtClean="0"/>
              <a:t>Persia</a:t>
            </a:r>
            <a:r>
              <a:rPr lang="en-US" dirty="0" smtClean="0"/>
              <a:t> also </a:t>
            </a:r>
            <a:r>
              <a:rPr lang="en-US" dirty="0"/>
              <a:t>known as </a:t>
            </a:r>
            <a:r>
              <a:rPr lang="en-US" b="1" dirty="0" smtClean="0"/>
              <a:t>Iran</a:t>
            </a:r>
            <a:r>
              <a:rPr lang="en-US" dirty="0" smtClean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In 600 B.C., the </a:t>
            </a:r>
            <a:r>
              <a:rPr lang="en-US" dirty="0"/>
              <a:t>first </a:t>
            </a:r>
            <a:r>
              <a:rPr lang="en-US" dirty="0" smtClean="0"/>
              <a:t>religion, </a:t>
            </a:r>
            <a:r>
              <a:rPr lang="en-US" b="1" dirty="0" smtClean="0"/>
              <a:t>Zoroastrianism</a:t>
            </a:r>
            <a:r>
              <a:rPr lang="en-US" dirty="0" smtClean="0"/>
              <a:t>, was introduced which </a:t>
            </a:r>
            <a:r>
              <a:rPr lang="en-US" dirty="0"/>
              <a:t>believe in </a:t>
            </a:r>
            <a:r>
              <a:rPr lang="en-US" b="1" dirty="0"/>
              <a:t>good </a:t>
            </a:r>
            <a:r>
              <a:rPr lang="en-US" b="1" dirty="0" smtClean="0"/>
              <a:t>and evil</a:t>
            </a:r>
            <a:r>
              <a:rPr lang="en-US" dirty="0"/>
              <a:t>. </a:t>
            </a:r>
            <a:endParaRPr lang="en-US" dirty="0" smtClean="0"/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Persians expand their territory by </a:t>
            </a:r>
            <a:r>
              <a:rPr lang="en-US" b="1" dirty="0" smtClean="0"/>
              <a:t>warfare</a:t>
            </a:r>
            <a:r>
              <a:rPr lang="en-US" dirty="0" smtClean="0"/>
              <a:t> under command of </a:t>
            </a:r>
            <a:r>
              <a:rPr lang="en-US" b="1" dirty="0" smtClean="0"/>
              <a:t>Cyrus the Great.</a:t>
            </a:r>
          </a:p>
          <a:p>
            <a:pPr lvl="1" algn="just">
              <a:lnSpc>
                <a:spcPct val="150000"/>
              </a:lnSpc>
            </a:pPr>
            <a:r>
              <a:rPr lang="en-US" b="1" dirty="0" smtClean="0"/>
              <a:t>Standardized weights </a:t>
            </a:r>
            <a:r>
              <a:rPr lang="en-US" dirty="0" smtClean="0"/>
              <a:t>were introduced in order to </a:t>
            </a:r>
            <a:r>
              <a:rPr lang="en-US" b="1" dirty="0" smtClean="0"/>
              <a:t>promote trade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02956" y="91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+mn-lt"/>
              </a:rPr>
              <a:t>Historical Highlights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814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443" y="1563752"/>
            <a:ext cx="9876956" cy="38237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64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02956" y="91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+mn-lt"/>
              </a:rPr>
              <a:t>Historical Highlights</a:t>
            </a:r>
            <a:endParaRPr lang="en-US" dirty="0">
              <a:latin typeface="+mn-lt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38200" y="1779373"/>
            <a:ext cx="10515600" cy="460566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Persian </a:t>
            </a:r>
            <a:r>
              <a:rPr lang="en-US" dirty="0"/>
              <a:t>Rebirth (A.D. 819-1502</a:t>
            </a:r>
            <a:r>
              <a:rPr lang="en-US" dirty="0" smtClean="0"/>
              <a:t>):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In the 9th </a:t>
            </a:r>
            <a:r>
              <a:rPr lang="en-US" dirty="0"/>
              <a:t>century: </a:t>
            </a:r>
            <a:r>
              <a:rPr lang="en-US" dirty="0" smtClean="0"/>
              <a:t>the </a:t>
            </a:r>
            <a:r>
              <a:rPr lang="en-US" b="1" dirty="0" err="1" smtClean="0"/>
              <a:t>Samanids</a:t>
            </a:r>
            <a:r>
              <a:rPr lang="en-US" dirty="0" smtClean="0"/>
              <a:t> </a:t>
            </a:r>
            <a:r>
              <a:rPr lang="en-US" dirty="0"/>
              <a:t>gained the power and </a:t>
            </a:r>
            <a:r>
              <a:rPr lang="en-US" b="1" dirty="0" smtClean="0"/>
              <a:t>revived</a:t>
            </a:r>
            <a:r>
              <a:rPr lang="en-US" dirty="0" smtClean="0"/>
              <a:t> </a:t>
            </a:r>
            <a:r>
              <a:rPr lang="en-US" b="1" dirty="0" smtClean="0"/>
              <a:t>Persian</a:t>
            </a:r>
            <a:r>
              <a:rPr lang="en-US" dirty="0" smtClean="0"/>
              <a:t> </a:t>
            </a:r>
            <a:r>
              <a:rPr lang="en-US" b="1" dirty="0" smtClean="0"/>
              <a:t>culture</a:t>
            </a:r>
            <a:r>
              <a:rPr lang="en-US" dirty="0" smtClean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b="1" dirty="0" smtClean="0"/>
              <a:t>Bukhara</a:t>
            </a:r>
            <a:r>
              <a:rPr lang="en-US" dirty="0" smtClean="0"/>
              <a:t> rivaled </a:t>
            </a:r>
            <a:r>
              <a:rPr lang="en-US" b="1" dirty="0" smtClean="0"/>
              <a:t>Bagdad</a:t>
            </a:r>
            <a:r>
              <a:rPr lang="en-US" dirty="0" smtClean="0"/>
              <a:t> to become </a:t>
            </a:r>
            <a:r>
              <a:rPr lang="en-US" dirty="0"/>
              <a:t>the </a:t>
            </a:r>
            <a:r>
              <a:rPr lang="en-US" b="1" dirty="0"/>
              <a:t>capital</a:t>
            </a:r>
            <a:r>
              <a:rPr lang="en-US" dirty="0"/>
              <a:t> </a:t>
            </a:r>
            <a:r>
              <a:rPr lang="en-US" dirty="0" smtClean="0"/>
              <a:t>again.</a:t>
            </a:r>
          </a:p>
          <a:p>
            <a:pPr lvl="1" algn="just">
              <a:lnSpc>
                <a:spcPct val="150000"/>
              </a:lnSpc>
            </a:pPr>
            <a:r>
              <a:rPr lang="en-US" b="1" dirty="0" smtClean="0"/>
              <a:t>Persians</a:t>
            </a:r>
            <a:r>
              <a:rPr lang="en-US" dirty="0" smtClean="0"/>
              <a:t> </a:t>
            </a:r>
            <a:r>
              <a:rPr lang="en-US" b="1" dirty="0" smtClean="0"/>
              <a:t>spoke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b="1" dirty="0"/>
              <a:t>wrote</a:t>
            </a:r>
            <a:r>
              <a:rPr lang="en-US" dirty="0"/>
              <a:t> </a:t>
            </a:r>
            <a:r>
              <a:rPr lang="en-US" b="1" dirty="0" smtClean="0"/>
              <a:t>Arabic</a:t>
            </a:r>
            <a:r>
              <a:rPr lang="en-US" dirty="0" smtClean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Under the control of </a:t>
            </a:r>
            <a:r>
              <a:rPr lang="en-US" b="1" dirty="0" err="1" smtClean="0"/>
              <a:t>Seljiuk</a:t>
            </a:r>
            <a:r>
              <a:rPr lang="en-US" b="1" dirty="0" smtClean="0"/>
              <a:t> sultan</a:t>
            </a:r>
            <a:r>
              <a:rPr lang="en-US" dirty="0" smtClean="0"/>
              <a:t>, </a:t>
            </a:r>
            <a:r>
              <a:rPr lang="en-US" b="1" dirty="0" smtClean="0"/>
              <a:t>Turkish</a:t>
            </a:r>
            <a:r>
              <a:rPr lang="en-US" dirty="0" smtClean="0"/>
              <a:t> gained control of </a:t>
            </a:r>
            <a:r>
              <a:rPr lang="en-US" b="1" dirty="0" smtClean="0"/>
              <a:t>Persia</a:t>
            </a:r>
            <a:r>
              <a:rPr lang="en-US" dirty="0" smtClean="0"/>
              <a:t> </a:t>
            </a:r>
            <a:r>
              <a:rPr lang="en-US" b="1" dirty="0" smtClean="0"/>
              <a:t>until</a:t>
            </a:r>
            <a:r>
              <a:rPr lang="en-US" dirty="0" smtClean="0"/>
              <a:t> </a:t>
            </a:r>
            <a:r>
              <a:rPr lang="en-US" b="1" dirty="0" smtClean="0"/>
              <a:t>1502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607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567" y="730857"/>
            <a:ext cx="6269140" cy="53610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27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02956" y="91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+mn-lt"/>
              </a:rPr>
              <a:t>People and Society</a:t>
            </a:r>
            <a:endParaRPr lang="en-US" dirty="0">
              <a:latin typeface="+mn-lt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38200" y="1210962"/>
            <a:ext cx="10515600" cy="5461687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en-US" b="1" u="sng" dirty="0" smtClean="0">
                <a:solidFill>
                  <a:srgbClr val="FF0000"/>
                </a:solidFill>
              </a:rPr>
              <a:t>Nomads</a:t>
            </a:r>
            <a:r>
              <a:rPr lang="en-US" dirty="0" smtClean="0"/>
              <a:t>: Known as </a:t>
            </a:r>
            <a:r>
              <a:rPr lang="en-US" b="1" dirty="0" smtClean="0"/>
              <a:t>Bedouins</a:t>
            </a:r>
            <a:r>
              <a:rPr lang="en-US" dirty="0" smtClean="0"/>
              <a:t> who are </a:t>
            </a:r>
            <a:r>
              <a:rPr lang="en-US" b="1" dirty="0" smtClean="0"/>
              <a:t>wanderers</a:t>
            </a:r>
            <a:r>
              <a:rPr lang="en-US" dirty="0" smtClean="0"/>
              <a:t> and made up the </a:t>
            </a:r>
            <a:r>
              <a:rPr lang="en-US" b="1" dirty="0" smtClean="0"/>
              <a:t>core</a:t>
            </a:r>
            <a:r>
              <a:rPr lang="en-US" dirty="0" smtClean="0"/>
              <a:t> of </a:t>
            </a:r>
            <a:r>
              <a:rPr lang="en-US" b="1" dirty="0" smtClean="0"/>
              <a:t>Islamic</a:t>
            </a:r>
            <a:r>
              <a:rPr lang="en-US" dirty="0" smtClean="0"/>
              <a:t> </a:t>
            </a:r>
            <a:r>
              <a:rPr lang="en-US" b="1" dirty="0" smtClean="0"/>
              <a:t>armies</a:t>
            </a:r>
            <a:r>
              <a:rPr lang="en-US" dirty="0" smtClean="0"/>
              <a:t>.</a:t>
            </a:r>
          </a:p>
          <a:p>
            <a:pPr algn="just">
              <a:lnSpc>
                <a:spcPct val="170000"/>
              </a:lnSpc>
            </a:pPr>
            <a:r>
              <a:rPr lang="en-US" b="1" u="sng" dirty="0">
                <a:solidFill>
                  <a:srgbClr val="FF0000"/>
                </a:solidFill>
              </a:rPr>
              <a:t>The ruling classes</a:t>
            </a:r>
            <a:r>
              <a:rPr lang="en-US" dirty="0"/>
              <a:t>: Islamic empire was </a:t>
            </a:r>
            <a:r>
              <a:rPr lang="en-US" dirty="0" smtClean="0"/>
              <a:t>a </a:t>
            </a:r>
            <a:r>
              <a:rPr lang="en-US" b="1" dirty="0" smtClean="0"/>
              <a:t>theocracy</a:t>
            </a:r>
            <a:r>
              <a:rPr lang="en-US" dirty="0" smtClean="0"/>
              <a:t> which were govern </a:t>
            </a:r>
            <a:r>
              <a:rPr lang="en-US" dirty="0"/>
              <a:t>by </a:t>
            </a:r>
            <a:r>
              <a:rPr lang="en-US" b="1" dirty="0"/>
              <a:t>religious authority</a:t>
            </a:r>
            <a:r>
              <a:rPr lang="en-US" dirty="0"/>
              <a:t>. In the </a:t>
            </a:r>
            <a:r>
              <a:rPr lang="en-US" b="1" dirty="0"/>
              <a:t>10th century</a:t>
            </a:r>
            <a:r>
              <a:rPr lang="en-US" dirty="0"/>
              <a:t>, </a:t>
            </a:r>
            <a:r>
              <a:rPr lang="en-US" dirty="0" smtClean="0"/>
              <a:t>with the help from </a:t>
            </a:r>
            <a:r>
              <a:rPr lang="en-US" b="1" dirty="0" smtClean="0"/>
              <a:t>vizier</a:t>
            </a:r>
            <a:r>
              <a:rPr lang="en-US" dirty="0" smtClean="0"/>
              <a:t> (chief ministers), </a:t>
            </a:r>
            <a:r>
              <a:rPr lang="en-US" b="1" dirty="0" smtClean="0"/>
              <a:t>emirs</a:t>
            </a:r>
            <a:r>
              <a:rPr lang="en-US" dirty="0" smtClean="0"/>
              <a:t> </a:t>
            </a:r>
            <a:r>
              <a:rPr lang="en-US" dirty="0"/>
              <a:t>(princes), </a:t>
            </a:r>
            <a:r>
              <a:rPr lang="en-US" b="1" dirty="0" smtClean="0"/>
              <a:t>sultans</a:t>
            </a:r>
            <a:r>
              <a:rPr lang="en-US" dirty="0" smtClean="0"/>
              <a:t> (</a:t>
            </a:r>
            <a:r>
              <a:rPr lang="en-US" dirty="0"/>
              <a:t>rulers), </a:t>
            </a:r>
            <a:r>
              <a:rPr lang="en-US" b="1" dirty="0" smtClean="0"/>
              <a:t>shahs</a:t>
            </a:r>
            <a:r>
              <a:rPr lang="en-US" dirty="0" smtClean="0"/>
              <a:t> (</a:t>
            </a:r>
            <a:r>
              <a:rPr lang="en-US" dirty="0"/>
              <a:t>kings) </a:t>
            </a:r>
            <a:r>
              <a:rPr lang="en-US" dirty="0" smtClean="0"/>
              <a:t>start </a:t>
            </a:r>
            <a:r>
              <a:rPr lang="en-US" dirty="0"/>
              <a:t>to rule. </a:t>
            </a:r>
            <a:endParaRPr lang="en-US" dirty="0" smtClean="0"/>
          </a:p>
          <a:p>
            <a:pPr algn="just">
              <a:lnSpc>
                <a:spcPct val="170000"/>
              </a:lnSpc>
            </a:pPr>
            <a:r>
              <a:rPr lang="en-US" b="1" u="sng" dirty="0" smtClean="0">
                <a:solidFill>
                  <a:srgbClr val="FF0000"/>
                </a:solidFill>
              </a:rPr>
              <a:t>The </a:t>
            </a:r>
            <a:r>
              <a:rPr lang="en-US" b="1" u="sng" dirty="0">
                <a:solidFill>
                  <a:srgbClr val="FF0000"/>
                </a:solidFill>
              </a:rPr>
              <a:t>Lower Classes</a:t>
            </a:r>
            <a:r>
              <a:rPr lang="en-US" dirty="0"/>
              <a:t>: </a:t>
            </a:r>
            <a:r>
              <a:rPr lang="en-US" b="1" dirty="0" smtClean="0"/>
              <a:t>The poor </a:t>
            </a:r>
            <a:r>
              <a:rPr lang="en-US" dirty="0" smtClean="0"/>
              <a:t>affected </a:t>
            </a:r>
            <a:r>
              <a:rPr lang="en-US" b="1" dirty="0"/>
              <a:t>Muhammad’s moral </a:t>
            </a:r>
            <a:r>
              <a:rPr lang="en-US" b="1" dirty="0" smtClean="0"/>
              <a:t>perspective</a:t>
            </a:r>
            <a:r>
              <a:rPr lang="en-US" dirty="0" smtClean="0"/>
              <a:t>. The poor were </a:t>
            </a:r>
            <a:r>
              <a:rPr lang="en-US" b="1" dirty="0" smtClean="0"/>
              <a:t>treated</a:t>
            </a:r>
            <a:r>
              <a:rPr lang="en-US" dirty="0" smtClean="0"/>
              <a:t> </a:t>
            </a:r>
            <a:r>
              <a:rPr lang="en-US" b="1" dirty="0" smtClean="0"/>
              <a:t>justly</a:t>
            </a:r>
            <a:r>
              <a:rPr lang="en-US" dirty="0" smtClean="0"/>
              <a:t> in the society and Islamic </a:t>
            </a:r>
            <a:r>
              <a:rPr lang="en-US" b="1" dirty="0" smtClean="0"/>
              <a:t>promote</a:t>
            </a:r>
            <a:r>
              <a:rPr lang="en-US" dirty="0" smtClean="0"/>
              <a:t> </a:t>
            </a:r>
            <a:r>
              <a:rPr lang="en-US" b="1" dirty="0" smtClean="0"/>
              <a:t>freeing</a:t>
            </a:r>
            <a:r>
              <a:rPr lang="en-US" dirty="0" smtClean="0"/>
              <a:t> </a:t>
            </a:r>
            <a:r>
              <a:rPr lang="en-US" b="1" dirty="0" smtClean="0"/>
              <a:t>of</a:t>
            </a:r>
            <a:r>
              <a:rPr lang="en-US" dirty="0" smtClean="0"/>
              <a:t> </a:t>
            </a:r>
            <a:r>
              <a:rPr lang="en-US" b="1" dirty="0" smtClean="0"/>
              <a:t>slaves</a:t>
            </a:r>
            <a:r>
              <a:rPr lang="en-US" dirty="0" smtClean="0"/>
              <a:t>. People who </a:t>
            </a:r>
            <a:r>
              <a:rPr lang="en-US" b="1" dirty="0" smtClean="0"/>
              <a:t>converted to Islam </a:t>
            </a:r>
            <a:r>
              <a:rPr lang="en-US" dirty="0" smtClean="0"/>
              <a:t>need to </a:t>
            </a:r>
            <a:r>
              <a:rPr lang="en-US" b="1" dirty="0" smtClean="0"/>
              <a:t>pay higher taxes </a:t>
            </a:r>
            <a:r>
              <a:rPr lang="en-US" dirty="0" smtClean="0"/>
              <a:t>than those who were </a:t>
            </a:r>
            <a:r>
              <a:rPr lang="en-US" b="1" dirty="0" smtClean="0"/>
              <a:t>born Muslim.</a:t>
            </a:r>
          </a:p>
        </p:txBody>
      </p:sp>
    </p:spTree>
    <p:extLst>
      <p:ext uri="{BB962C8B-B14F-4D97-AF65-F5344CB8AC3E}">
        <p14:creationId xmlns:p14="http://schemas.microsoft.com/office/powerpoint/2010/main" val="63962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98604"/>
            <a:ext cx="10515600" cy="5066271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</a:rPr>
              <a:t>Merchants and Traders</a:t>
            </a:r>
            <a:r>
              <a:rPr lang="en-US" sz="2400" dirty="0"/>
              <a:t>: </a:t>
            </a:r>
            <a:r>
              <a:rPr lang="en-US" sz="2400" dirty="0" smtClean="0"/>
              <a:t>They </a:t>
            </a:r>
            <a:r>
              <a:rPr lang="en-US" sz="2400" b="1" dirty="0" smtClean="0"/>
              <a:t>sold goods outdoor town </a:t>
            </a:r>
            <a:r>
              <a:rPr lang="en-US" sz="2400" dirty="0" smtClean="0"/>
              <a:t>and </a:t>
            </a:r>
            <a:r>
              <a:rPr lang="en-US" sz="2400" b="1" dirty="0" smtClean="0"/>
              <a:t>market called bazaars </a:t>
            </a:r>
            <a:r>
              <a:rPr lang="en-US" sz="2400" dirty="0" smtClean="0"/>
              <a:t>or travel by land and sea to trade. They also exchange their knowledge and ideas.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</a:rPr>
              <a:t>The </a:t>
            </a:r>
            <a:r>
              <a:rPr lang="en-US" sz="2400" b="1" u="sng" dirty="0">
                <a:solidFill>
                  <a:srgbClr val="FF0000"/>
                </a:solidFill>
              </a:rPr>
              <a:t>learned class</a:t>
            </a:r>
            <a:r>
              <a:rPr lang="en-US" sz="2400" dirty="0"/>
              <a:t>: </a:t>
            </a:r>
            <a:r>
              <a:rPr lang="en-US" sz="2400" dirty="0" smtClean="0"/>
              <a:t>These are valued members of the society like </a:t>
            </a:r>
            <a:r>
              <a:rPr lang="en-US" sz="2400" b="1" dirty="0" smtClean="0"/>
              <a:t>scholars</a:t>
            </a:r>
            <a:r>
              <a:rPr lang="en-US" sz="2400" dirty="0"/>
              <a:t>, </a:t>
            </a:r>
            <a:r>
              <a:rPr lang="en-US" sz="2400" b="1" dirty="0"/>
              <a:t>scientists</a:t>
            </a:r>
            <a:r>
              <a:rPr lang="en-US" sz="2400" dirty="0"/>
              <a:t>, </a:t>
            </a:r>
            <a:r>
              <a:rPr lang="en-US" sz="2400" b="1" dirty="0"/>
              <a:t>writers</a:t>
            </a:r>
            <a:r>
              <a:rPr lang="en-US" sz="2400" dirty="0"/>
              <a:t> and </a:t>
            </a:r>
            <a:r>
              <a:rPr lang="en-US" sz="2400" b="1" dirty="0"/>
              <a:t>artists</a:t>
            </a:r>
            <a:r>
              <a:rPr lang="en-US" sz="2400" dirty="0"/>
              <a:t>. </a:t>
            </a:r>
            <a:r>
              <a:rPr lang="en-US" sz="2400" dirty="0" smtClean="0"/>
              <a:t>Got </a:t>
            </a:r>
            <a:r>
              <a:rPr lang="en-US" sz="2400" b="1" dirty="0" smtClean="0"/>
              <a:t>financial support </a:t>
            </a:r>
            <a:r>
              <a:rPr lang="en-US" sz="2400" dirty="0" smtClean="0"/>
              <a:t>by powerful rulers who were impressed by all of the scientific achievements. </a:t>
            </a:r>
            <a:r>
              <a:rPr lang="en-US" sz="2400" b="1" dirty="0" smtClean="0"/>
              <a:t>The </a:t>
            </a:r>
            <a:r>
              <a:rPr lang="en-US" sz="2400" b="1" dirty="0"/>
              <a:t>House of Wisdom </a:t>
            </a:r>
            <a:r>
              <a:rPr lang="en-US" sz="2400" dirty="0"/>
              <a:t>in Baghdad was a </a:t>
            </a:r>
            <a:r>
              <a:rPr lang="en-US" sz="2400" dirty="0" smtClean="0"/>
              <a:t>place where scholars come together from different place to exchange ideas.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</a:rPr>
              <a:t>Islamic </a:t>
            </a:r>
            <a:r>
              <a:rPr lang="en-US" sz="2400" b="1" u="sng" dirty="0">
                <a:solidFill>
                  <a:srgbClr val="FF0000"/>
                </a:solidFill>
              </a:rPr>
              <a:t>Mystics</a:t>
            </a:r>
            <a:r>
              <a:rPr lang="en-US" sz="2400" dirty="0" smtClean="0"/>
              <a:t>: Religious leader or </a:t>
            </a:r>
            <a:r>
              <a:rPr lang="en-US" sz="2400" b="1" dirty="0" smtClean="0"/>
              <a:t>dervishes</a:t>
            </a:r>
            <a:r>
              <a:rPr lang="en-US" sz="2400" dirty="0" smtClean="0"/>
              <a:t>, mystic monks who have personal </a:t>
            </a:r>
            <a:r>
              <a:rPr lang="en-US" sz="2400" b="1" dirty="0" smtClean="0"/>
              <a:t>connection with Allah</a:t>
            </a:r>
            <a:r>
              <a:rPr lang="en-US" sz="2400" dirty="0" smtClean="0"/>
              <a:t>. Many of them associates with an Islamic movement, </a:t>
            </a:r>
            <a:r>
              <a:rPr lang="en-US" sz="2400" b="1" dirty="0" smtClean="0"/>
              <a:t>Sufism</a:t>
            </a:r>
            <a:r>
              <a:rPr lang="en-US" sz="2400" dirty="0" smtClean="0"/>
              <a:t>. </a:t>
            </a:r>
            <a:r>
              <a:rPr lang="en-US" sz="2400" b="1" dirty="0" smtClean="0"/>
              <a:t>Sufi</a:t>
            </a:r>
            <a:r>
              <a:rPr lang="en-US" sz="2400" dirty="0" smtClean="0"/>
              <a:t> </a:t>
            </a:r>
            <a:r>
              <a:rPr lang="en-US" sz="2400" b="1" dirty="0" smtClean="0"/>
              <a:t>dervishes</a:t>
            </a:r>
            <a:r>
              <a:rPr lang="en-US" sz="2400" dirty="0" smtClean="0"/>
              <a:t> live in monasteries while </a:t>
            </a:r>
            <a:r>
              <a:rPr lang="en-US" sz="2400" b="1" dirty="0" smtClean="0"/>
              <a:t>Fakirs, traveling dervishes</a:t>
            </a:r>
            <a:r>
              <a:rPr lang="en-US" sz="2400" dirty="0" smtClean="0"/>
              <a:t>, live by begging for food.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02956" y="91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+mn-lt"/>
              </a:rPr>
              <a:t>People and Society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634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02956" y="91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+mn-lt"/>
              </a:rPr>
              <a:t>Women in Islamic World</a:t>
            </a:r>
            <a:endParaRPr lang="en-US" dirty="0">
              <a:latin typeface="+mn-lt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02956" y="1791730"/>
            <a:ext cx="10515600" cy="376881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Lives of women is between in Islamic world since they were given rights to: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Concern about marriage, family and poverty.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Women were considered to be equal to men in the eyes of Allah.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Though, they need to live an isolation lives as time passed.</a:t>
            </a:r>
          </a:p>
        </p:txBody>
      </p:sp>
    </p:spTree>
    <p:extLst>
      <p:ext uri="{BB962C8B-B14F-4D97-AF65-F5344CB8AC3E}">
        <p14:creationId xmlns:p14="http://schemas.microsoft.com/office/powerpoint/2010/main" val="89561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329" y="1396313"/>
            <a:ext cx="9358060" cy="4176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769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02956" y="91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+mn-lt"/>
              </a:rPr>
              <a:t>Art and Culture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Islamic Architecture: </a:t>
            </a:r>
            <a:endParaRPr lang="en-US" dirty="0" smtClean="0"/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Mosques are </a:t>
            </a:r>
            <a:r>
              <a:rPr lang="en-US" dirty="0"/>
              <a:t>Islamic houses of </a:t>
            </a:r>
            <a:r>
              <a:rPr lang="en-US" dirty="0" smtClean="0"/>
              <a:t>worship with </a:t>
            </a:r>
            <a:r>
              <a:rPr lang="en-US" dirty="0"/>
              <a:t>beautiful arched or vaulted walkways. Often carved </a:t>
            </a:r>
            <a:r>
              <a:rPr lang="en-US" dirty="0" smtClean="0"/>
              <a:t>with lacelike </a:t>
            </a:r>
            <a:r>
              <a:rPr lang="en-US" dirty="0"/>
              <a:t>patterns called arabesques. </a:t>
            </a:r>
            <a:endParaRPr lang="en-US" dirty="0" smtClean="0"/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Minarets are a high tower next to the </a:t>
            </a:r>
            <a:r>
              <a:rPr lang="en-US" dirty="0"/>
              <a:t>central portion of the </a:t>
            </a:r>
            <a:r>
              <a:rPr lang="en-US" dirty="0" smtClean="0"/>
              <a:t>mosque</a:t>
            </a:r>
            <a:r>
              <a:rPr lang="en-US" dirty="0"/>
              <a:t> </a:t>
            </a:r>
            <a:r>
              <a:rPr lang="en-US" dirty="0" smtClean="0"/>
              <a:t>where criers, Muezzins, </a:t>
            </a:r>
            <a:r>
              <a:rPr lang="en-US" dirty="0"/>
              <a:t>come to pray five times a day</a:t>
            </a:r>
            <a:r>
              <a:rPr lang="en-US" dirty="0" smtClean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There are many magnificent palaces such as the Alhambra in Spain which were domed and vaulted.</a:t>
            </a:r>
          </a:p>
        </p:txBody>
      </p:sp>
    </p:spTree>
    <p:extLst>
      <p:ext uri="{BB962C8B-B14F-4D97-AF65-F5344CB8AC3E}">
        <p14:creationId xmlns:p14="http://schemas.microsoft.com/office/powerpoint/2010/main" val="3081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757" y="470814"/>
            <a:ext cx="5511826" cy="58915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14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02956" y="91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+mn-lt"/>
              </a:rPr>
              <a:t>Art and Culture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Scholarship and Science: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Muhammad encourages study and </a:t>
            </a:r>
            <a:r>
              <a:rPr lang="en-US" dirty="0"/>
              <a:t>learning as well as </a:t>
            </a:r>
            <a:r>
              <a:rPr lang="en-US" dirty="0" smtClean="0"/>
              <a:t>the </a:t>
            </a:r>
            <a:r>
              <a:rPr lang="en-US" dirty="0"/>
              <a:t>new cultural contacts Muslims made as their empire expanded</a:t>
            </a:r>
            <a:r>
              <a:rPr lang="en-US" dirty="0" smtClean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Many great universities also promote the </a:t>
            </a:r>
            <a:r>
              <a:rPr lang="en-US" dirty="0"/>
              <a:t>study of religion, philosophy, law, and Arabic grammar</a:t>
            </a:r>
            <a:r>
              <a:rPr lang="en-US" dirty="0" smtClean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In </a:t>
            </a:r>
            <a:r>
              <a:rPr lang="en-US" dirty="0"/>
              <a:t>the House of Wisdom, major translations were undertaken and many new works of scholarship were written.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4273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254" y="729049"/>
            <a:ext cx="7879396" cy="52131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480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1470"/>
            <a:ext cx="10515600" cy="580767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Literature: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Arabic Literature:</a:t>
            </a:r>
          </a:p>
          <a:p>
            <a:pPr lvl="2" algn="just">
              <a:lnSpc>
                <a:spcPct val="150000"/>
              </a:lnSpc>
            </a:pPr>
            <a:r>
              <a:rPr lang="en-US" dirty="0"/>
              <a:t>Composed mainly of oral tradition. Songs and elaborate odes called </a:t>
            </a:r>
            <a:r>
              <a:rPr lang="en-US" i="1" dirty="0" err="1"/>
              <a:t>qasida</a:t>
            </a:r>
            <a:r>
              <a:rPr lang="en-US" dirty="0"/>
              <a:t> were memorized and passed down to the next generations.</a:t>
            </a:r>
          </a:p>
          <a:p>
            <a:pPr lvl="2" algn="just">
              <a:lnSpc>
                <a:spcPct val="150000"/>
              </a:lnSpc>
            </a:pPr>
            <a:r>
              <a:rPr lang="en-US" dirty="0"/>
              <a:t>These oral tradition continued on but were also written down as text. </a:t>
            </a:r>
          </a:p>
          <a:p>
            <a:pPr lvl="2" algn="just">
              <a:lnSpc>
                <a:spcPct val="150000"/>
              </a:lnSpc>
            </a:pPr>
            <a:r>
              <a:rPr lang="en-US" dirty="0"/>
              <a:t>Arabic literature entered a golden age where many types of literature were created like history, philosophy, science and biology</a:t>
            </a:r>
            <a:r>
              <a:rPr lang="en-US" dirty="0" smtClean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Persian Literature:</a:t>
            </a:r>
          </a:p>
          <a:p>
            <a:pPr lvl="2" algn="just">
              <a:lnSpc>
                <a:spcPct val="150000"/>
              </a:lnSpc>
            </a:pPr>
            <a:r>
              <a:rPr lang="en-US" dirty="0"/>
              <a:t>Produced great literature before </a:t>
            </a:r>
            <a:r>
              <a:rPr lang="en-US" dirty="0" smtClean="0"/>
              <a:t>Islam like the </a:t>
            </a:r>
            <a:r>
              <a:rPr lang="en-US" dirty="0" err="1"/>
              <a:t>Avesta</a:t>
            </a:r>
            <a:r>
              <a:rPr lang="en-US" dirty="0"/>
              <a:t>, Zoroastrian sacred text</a:t>
            </a:r>
            <a:r>
              <a:rPr lang="en-US" dirty="0" smtClean="0"/>
              <a:t>.</a:t>
            </a:r>
          </a:p>
          <a:p>
            <a:pPr lvl="2" algn="just">
              <a:lnSpc>
                <a:spcPct val="150000"/>
              </a:lnSpc>
            </a:pPr>
            <a:r>
              <a:rPr lang="en-US" dirty="0" smtClean="0"/>
              <a:t>In </a:t>
            </a:r>
            <a:r>
              <a:rPr lang="en-US" dirty="0"/>
              <a:t>the 9th century, native </a:t>
            </a:r>
            <a:r>
              <a:rPr lang="en-US" dirty="0" err="1"/>
              <a:t>Samanids</a:t>
            </a:r>
            <a:r>
              <a:rPr lang="en-US" dirty="0"/>
              <a:t> produced major literary works in </a:t>
            </a:r>
            <a:r>
              <a:rPr lang="en-US" dirty="0" smtClean="0"/>
              <a:t>Persian as a cultural revival.</a:t>
            </a:r>
          </a:p>
          <a:p>
            <a:pPr lvl="2" algn="just">
              <a:lnSpc>
                <a:spcPct val="150000"/>
              </a:lnSpc>
            </a:pPr>
            <a:r>
              <a:rPr lang="en-US" dirty="0" smtClean="0"/>
              <a:t>The blending of Persian’s tradition </a:t>
            </a:r>
            <a:r>
              <a:rPr lang="en-US" dirty="0"/>
              <a:t>and Sufism resulted with great lyric poetry of the </a:t>
            </a:r>
            <a:r>
              <a:rPr lang="en-US" dirty="0" smtClean="0"/>
              <a:t>world.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02956" y="91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+mn-lt"/>
              </a:rPr>
              <a:t>Art and Culture</a:t>
            </a:r>
          </a:p>
        </p:txBody>
      </p:sp>
    </p:spTree>
    <p:extLst>
      <p:ext uri="{BB962C8B-B14F-4D97-AF65-F5344CB8AC3E}">
        <p14:creationId xmlns:p14="http://schemas.microsoft.com/office/powerpoint/2010/main" val="55599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351" y="803189"/>
            <a:ext cx="7649530" cy="50876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278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78778"/>
            <a:ext cx="10515600" cy="487173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Decorative Arts: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Islamic world produced abstract and variety types of arts like carved swords of Damascus  to ceramic tiles of Persia.</a:t>
            </a:r>
          </a:p>
          <a:p>
            <a:pPr lvl="1" algn="just">
              <a:lnSpc>
                <a:spcPct val="150000"/>
              </a:lnSpc>
            </a:pPr>
            <a:r>
              <a:rPr lang="en-US" dirty="0"/>
              <a:t>Arabesques are abstract designs </a:t>
            </a:r>
            <a:r>
              <a:rPr lang="en-US" dirty="0" smtClean="0"/>
              <a:t>on </a:t>
            </a:r>
            <a:r>
              <a:rPr lang="en-US" dirty="0"/>
              <a:t>buildings, walls, furniture, fabrics, pottery </a:t>
            </a:r>
            <a:r>
              <a:rPr lang="en-US" dirty="0" smtClean="0"/>
              <a:t>or metalwork.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Persian </a:t>
            </a:r>
            <a:r>
              <a:rPr lang="en-US" dirty="0"/>
              <a:t>miniature paintings were not </a:t>
            </a:r>
            <a:r>
              <a:rPr lang="en-US" dirty="0" smtClean="0"/>
              <a:t>abstract</a:t>
            </a:r>
            <a:r>
              <a:rPr lang="en-US" dirty="0"/>
              <a:t> </a:t>
            </a:r>
            <a:r>
              <a:rPr lang="en-US" dirty="0" smtClean="0"/>
              <a:t>which depicted </a:t>
            </a:r>
            <a:r>
              <a:rPr lang="en-US" dirty="0"/>
              <a:t>people and animals </a:t>
            </a:r>
            <a:r>
              <a:rPr lang="en-US" dirty="0" smtClean="0"/>
              <a:t>in urban </a:t>
            </a:r>
            <a:r>
              <a:rPr lang="en-US" dirty="0"/>
              <a:t>scenes</a:t>
            </a:r>
            <a:r>
              <a:rPr lang="en-US" dirty="0" smtClean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They </a:t>
            </a:r>
            <a:r>
              <a:rPr lang="en-US" dirty="0"/>
              <a:t>were mostly used as manuscript illustrations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02956" y="91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+mn-lt"/>
              </a:rPr>
              <a:t>Art and Culture</a:t>
            </a:r>
          </a:p>
        </p:txBody>
      </p:sp>
    </p:spTree>
    <p:extLst>
      <p:ext uri="{BB962C8B-B14F-4D97-AF65-F5344CB8AC3E}">
        <p14:creationId xmlns:p14="http://schemas.microsoft.com/office/powerpoint/2010/main" val="173649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292" y="428873"/>
            <a:ext cx="7750990" cy="57357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7103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6490</TotalTime>
  <Words>916</Words>
  <Application>Microsoft Office PowerPoint</Application>
  <PresentationFormat>Widescreen</PresentationFormat>
  <Paragraphs>71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Persian and Arabic Literature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 East Background Info.</dc:title>
  <dc:creator>Anh Dinh My. Nguyen</dc:creator>
  <cp:lastModifiedBy>Ciara Johnson</cp:lastModifiedBy>
  <cp:revision>66</cp:revision>
  <dcterms:created xsi:type="dcterms:W3CDTF">2017-02-27T05:56:22Z</dcterms:created>
  <dcterms:modified xsi:type="dcterms:W3CDTF">2017-03-06T00:14:23Z</dcterms:modified>
</cp:coreProperties>
</file>